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56" r:id="rId2"/>
    <p:sldId id="261" r:id="rId3"/>
    <p:sldId id="374" r:id="rId4"/>
    <p:sldId id="390" r:id="rId5"/>
    <p:sldId id="391" r:id="rId6"/>
    <p:sldId id="409" r:id="rId7"/>
    <p:sldId id="411" r:id="rId8"/>
    <p:sldId id="410" r:id="rId9"/>
    <p:sldId id="413" r:id="rId10"/>
    <p:sldId id="412" r:id="rId11"/>
    <p:sldId id="415" r:id="rId12"/>
    <p:sldId id="414" r:id="rId13"/>
    <p:sldId id="392" r:id="rId14"/>
    <p:sldId id="393" r:id="rId15"/>
    <p:sldId id="394" r:id="rId16"/>
    <p:sldId id="395" r:id="rId17"/>
    <p:sldId id="397" r:id="rId18"/>
    <p:sldId id="396" r:id="rId19"/>
    <p:sldId id="398" r:id="rId20"/>
    <p:sldId id="399" r:id="rId21"/>
    <p:sldId id="400" r:id="rId22"/>
    <p:sldId id="401" r:id="rId23"/>
    <p:sldId id="402" r:id="rId24"/>
    <p:sldId id="354" r:id="rId25"/>
    <p:sldId id="375" r:id="rId26"/>
    <p:sldId id="260" r:id="rId27"/>
    <p:sldId id="280" r:id="rId28"/>
    <p:sldId id="277" r:id="rId29"/>
    <p:sldId id="278" r:id="rId30"/>
    <p:sldId id="279" r:id="rId31"/>
    <p:sldId id="356" r:id="rId32"/>
    <p:sldId id="357" r:id="rId33"/>
    <p:sldId id="358" r:id="rId34"/>
    <p:sldId id="359" r:id="rId35"/>
    <p:sldId id="360" r:id="rId36"/>
    <p:sldId id="361" r:id="rId37"/>
    <p:sldId id="362" r:id="rId38"/>
    <p:sldId id="363" r:id="rId39"/>
    <p:sldId id="364" r:id="rId40"/>
    <p:sldId id="365" r:id="rId41"/>
    <p:sldId id="366" r:id="rId42"/>
    <p:sldId id="367" r:id="rId43"/>
    <p:sldId id="368" r:id="rId44"/>
    <p:sldId id="369" r:id="rId45"/>
    <p:sldId id="372" r:id="rId46"/>
    <p:sldId id="373" r:id="rId47"/>
    <p:sldId id="376" r:id="rId48"/>
    <p:sldId id="377" r:id="rId49"/>
    <p:sldId id="378" r:id="rId50"/>
    <p:sldId id="380" r:id="rId51"/>
    <p:sldId id="381" r:id="rId52"/>
    <p:sldId id="382" r:id="rId53"/>
    <p:sldId id="379" r:id="rId54"/>
    <p:sldId id="370" r:id="rId5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0000"/>
    <a:srgbClr val="FFCCCC"/>
    <a:srgbClr val="9900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741A70-A851-4154-9C1F-4B3F5E5926CA}" type="datetimeFigureOut">
              <a:rPr lang="ru-RU" smtClean="0"/>
              <a:pPr/>
              <a:t>18.02.2017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7CE63-F804-450E-B111-0DB9BCB98E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94350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7CE63-F804-450E-B111-0DB9BCB98E6A}" type="slidenum">
              <a:rPr lang="ru-RU" smtClean="0"/>
              <a:pPr/>
              <a:t>53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842E0-EAC5-44B4-B4A0-851E2C4433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2E4D0-47EA-401A-94B9-1DC9B2C04D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356EE-4E5A-420F-96A5-45C15B4B3F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0E8CC-DA80-4F70-AF27-8C900F6492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F7873-6589-4B6C-8366-CE536800DC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7D84B-23C3-4B21-89DC-879DD51ACF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0C664-8294-4A4C-93DC-762A4392A7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02E94-20BA-4646-A7A1-511A6ACF6C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10010-FF45-4F72-8A36-AAAC782DBF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C5982-A03F-4F9C-BF70-488E71BB65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F0B41-6A19-48A0-89AD-1DF716FD85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47A5D5C-1B85-4EF2-9995-A5C257F033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7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slide" Target="slide4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slide" Target="slide39.xml"/><Relationship Id="rId13" Type="http://schemas.openxmlformats.org/officeDocument/2006/relationships/slide" Target="slide44.xml"/><Relationship Id="rId18" Type="http://schemas.openxmlformats.org/officeDocument/2006/relationships/slide" Target="slide33.xml"/><Relationship Id="rId3" Type="http://schemas.openxmlformats.org/officeDocument/2006/relationships/slide" Target="slide37.xml"/><Relationship Id="rId21" Type="http://schemas.openxmlformats.org/officeDocument/2006/relationships/slide" Target="slide30.xml"/><Relationship Id="rId7" Type="http://schemas.openxmlformats.org/officeDocument/2006/relationships/slide" Target="slide38.xml"/><Relationship Id="rId12" Type="http://schemas.openxmlformats.org/officeDocument/2006/relationships/slide" Target="slide43.xml"/><Relationship Id="rId17" Type="http://schemas.openxmlformats.org/officeDocument/2006/relationships/slide" Target="slide35.xml"/><Relationship Id="rId2" Type="http://schemas.openxmlformats.org/officeDocument/2006/relationships/slide" Target="slide3.xml"/><Relationship Id="rId16" Type="http://schemas.openxmlformats.org/officeDocument/2006/relationships/slide" Target="slide34.xml"/><Relationship Id="rId20" Type="http://schemas.openxmlformats.org/officeDocument/2006/relationships/slide" Target="slide2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7.xml"/><Relationship Id="rId11" Type="http://schemas.openxmlformats.org/officeDocument/2006/relationships/slide" Target="slide42.xml"/><Relationship Id="rId5" Type="http://schemas.openxmlformats.org/officeDocument/2006/relationships/slide" Target="slide31.xml"/><Relationship Id="rId15" Type="http://schemas.openxmlformats.org/officeDocument/2006/relationships/slide" Target="slide36.xml"/><Relationship Id="rId10" Type="http://schemas.openxmlformats.org/officeDocument/2006/relationships/slide" Target="slide41.xml"/><Relationship Id="rId19" Type="http://schemas.openxmlformats.org/officeDocument/2006/relationships/slide" Target="slide28.xml"/><Relationship Id="rId4" Type="http://schemas.openxmlformats.org/officeDocument/2006/relationships/slide" Target="slide2.xml"/><Relationship Id="rId9" Type="http://schemas.openxmlformats.org/officeDocument/2006/relationships/slide" Target="slide40.xml"/><Relationship Id="rId14" Type="http://schemas.openxmlformats.org/officeDocument/2006/relationships/slide" Target="slide3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13" Type="http://schemas.openxmlformats.org/officeDocument/2006/relationships/slide" Target="slide22.xml"/><Relationship Id="rId18" Type="http://schemas.openxmlformats.org/officeDocument/2006/relationships/slide" Target="slide11.xml"/><Relationship Id="rId3" Type="http://schemas.openxmlformats.org/officeDocument/2006/relationships/slide" Target="slide15.xml"/><Relationship Id="rId7" Type="http://schemas.openxmlformats.org/officeDocument/2006/relationships/slide" Target="slide16.xml"/><Relationship Id="rId12" Type="http://schemas.openxmlformats.org/officeDocument/2006/relationships/slide" Target="slide21.xml"/><Relationship Id="rId17" Type="http://schemas.openxmlformats.org/officeDocument/2006/relationships/slide" Target="slide13.xml"/><Relationship Id="rId2" Type="http://schemas.openxmlformats.org/officeDocument/2006/relationships/slide" Target="slide3.xml"/><Relationship Id="rId16" Type="http://schemas.openxmlformats.org/officeDocument/2006/relationships/slide" Target="slide12.xml"/><Relationship Id="rId20" Type="http://schemas.openxmlformats.org/officeDocument/2006/relationships/slide" Target="slide3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20.xml"/><Relationship Id="rId5" Type="http://schemas.openxmlformats.org/officeDocument/2006/relationships/slide" Target="slide9.xml"/><Relationship Id="rId15" Type="http://schemas.openxmlformats.org/officeDocument/2006/relationships/slide" Target="slide14.xml"/><Relationship Id="rId10" Type="http://schemas.openxmlformats.org/officeDocument/2006/relationships/slide" Target="slide19.xml"/><Relationship Id="rId19" Type="http://schemas.openxmlformats.org/officeDocument/2006/relationships/slide" Target="slide6.xml"/><Relationship Id="rId4" Type="http://schemas.openxmlformats.org/officeDocument/2006/relationships/slide" Target="slide2.xml"/><Relationship Id="rId9" Type="http://schemas.openxmlformats.org/officeDocument/2006/relationships/slide" Target="slide18.xml"/><Relationship Id="rId14" Type="http://schemas.openxmlformats.org/officeDocument/2006/relationships/slide" Target="slide10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2952750" y="395288"/>
            <a:ext cx="64436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 b="1" dirty="0">
                <a:solidFill>
                  <a:srgbClr val="7030A0"/>
                </a:solidFill>
                <a:latin typeface="Monotype Corsiva" pitchFamily="66" charset="0"/>
              </a:rPr>
              <a:t>«Все мы пассажиры одного корабля по имени «Земля», и пересесть из него просто некуда»</a:t>
            </a:r>
          </a:p>
        </p:txBody>
      </p:sp>
      <p:pic>
        <p:nvPicPr>
          <p:cNvPr id="2051" name="Picture 5" descr="j017401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3429000"/>
            <a:ext cx="3203575" cy="320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4859338" y="1341438"/>
            <a:ext cx="3876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i="1" dirty="0">
                <a:solidFill>
                  <a:srgbClr val="7030A0"/>
                </a:solidFill>
              </a:rPr>
              <a:t>Антуан де </a:t>
            </a:r>
            <a:r>
              <a:rPr lang="ru-RU" sz="2000" b="1" i="1" dirty="0" err="1">
                <a:solidFill>
                  <a:srgbClr val="7030A0"/>
                </a:solidFill>
              </a:rPr>
              <a:t>Сент</a:t>
            </a:r>
            <a:r>
              <a:rPr lang="ru-RU" sz="2000" b="1" i="1" dirty="0">
                <a:solidFill>
                  <a:srgbClr val="7030A0"/>
                </a:solidFill>
              </a:rPr>
              <a:t> – Экзюпери</a:t>
            </a:r>
          </a:p>
        </p:txBody>
      </p:sp>
      <p:sp>
        <p:nvSpPr>
          <p:cNvPr id="2053" name="WordArt 8"/>
          <p:cNvSpPr>
            <a:spLocks noChangeArrowheads="1" noChangeShapeType="1" noTextEdit="1"/>
          </p:cNvSpPr>
          <p:nvPr/>
        </p:nvSpPr>
        <p:spPr bwMode="auto">
          <a:xfrm>
            <a:off x="1186657" y="2241550"/>
            <a:ext cx="7345362" cy="22320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990033"/>
                  </a:solidFill>
                  <a:round/>
                  <a:headEnd/>
                  <a:tailEnd/>
                </a:ln>
                <a:solidFill>
                  <a:srgbClr val="990033"/>
                </a:solidFill>
                <a:latin typeface="Arial"/>
                <a:cs typeface="Arial"/>
              </a:rPr>
              <a:t>«БЛИЦ - ТУРНИР"</a:t>
            </a:r>
            <a:endParaRPr lang="ru-RU" sz="3600" b="1" kern="10" dirty="0">
              <a:ln w="9525">
                <a:solidFill>
                  <a:srgbClr val="990033"/>
                </a:solidFill>
                <a:round/>
                <a:headEnd/>
                <a:tailEnd/>
              </a:ln>
              <a:solidFill>
                <a:srgbClr val="990033"/>
              </a:solidFill>
              <a:latin typeface="Arial"/>
              <a:cs typeface="Arial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7507288" y="5398625"/>
            <a:ext cx="13306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000" b="1" dirty="0">
                <a:solidFill>
                  <a:srgbClr val="7030A0"/>
                </a:solidFill>
              </a:rPr>
              <a:t>Шеффер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3769406" y="2784043"/>
            <a:ext cx="3960813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990033"/>
                </a:solidFill>
                <a:latin typeface="Monotype Corsiva" pitchFamily="66" charset="0"/>
              </a:rPr>
              <a:t>…</a:t>
            </a:r>
            <a:r>
              <a:rPr lang="ru-RU" sz="2400" b="1" dirty="0">
                <a:solidFill>
                  <a:srgbClr val="7030A0"/>
                </a:solidFill>
                <a:latin typeface="Monotype Corsiva" pitchFamily="66" charset="0"/>
              </a:rPr>
              <a:t>Ты, человек, люби природу,</a:t>
            </a:r>
          </a:p>
          <a:p>
            <a:r>
              <a:rPr lang="ru-RU" sz="2400" b="1" dirty="0">
                <a:solidFill>
                  <a:srgbClr val="7030A0"/>
                </a:solidFill>
                <a:latin typeface="Monotype Corsiva" pitchFamily="66" charset="0"/>
              </a:rPr>
              <a:t>Хоть иногда ее жалей.</a:t>
            </a:r>
          </a:p>
          <a:p>
            <a:r>
              <a:rPr lang="ru-RU" sz="2400" b="1" dirty="0">
                <a:solidFill>
                  <a:srgbClr val="7030A0"/>
                </a:solidFill>
                <a:latin typeface="Monotype Corsiva" pitchFamily="66" charset="0"/>
              </a:rPr>
              <a:t>В увеселительных походах</a:t>
            </a:r>
          </a:p>
          <a:p>
            <a:r>
              <a:rPr lang="ru-RU" sz="2400" b="1" dirty="0">
                <a:solidFill>
                  <a:srgbClr val="7030A0"/>
                </a:solidFill>
                <a:latin typeface="Monotype Corsiva" pitchFamily="66" charset="0"/>
              </a:rPr>
              <a:t>Не растопчи ее полей!</a:t>
            </a:r>
          </a:p>
          <a:p>
            <a:r>
              <a:rPr lang="ru-RU" sz="2400" b="1" dirty="0">
                <a:solidFill>
                  <a:srgbClr val="7030A0"/>
                </a:solidFill>
                <a:latin typeface="Monotype Corsiva" pitchFamily="66" charset="0"/>
              </a:rPr>
              <a:t>Не жги ее напропалую</a:t>
            </a:r>
          </a:p>
          <a:p>
            <a:r>
              <a:rPr lang="ru-RU" sz="2400" b="1" dirty="0">
                <a:solidFill>
                  <a:srgbClr val="7030A0"/>
                </a:solidFill>
                <a:latin typeface="Monotype Corsiva" pitchFamily="66" charset="0"/>
              </a:rPr>
              <a:t>И не исчерпывай до дна, </a:t>
            </a:r>
          </a:p>
          <a:p>
            <a:r>
              <a:rPr lang="ru-RU" sz="2400" b="1" dirty="0">
                <a:solidFill>
                  <a:srgbClr val="7030A0"/>
                </a:solidFill>
                <a:latin typeface="Monotype Corsiva" pitchFamily="66" charset="0"/>
              </a:rPr>
              <a:t>И помни истину простую</a:t>
            </a:r>
            <a:r>
              <a:rPr lang="ru-RU" sz="2400" b="1" dirty="0">
                <a:solidFill>
                  <a:srgbClr val="990033"/>
                </a:solidFill>
                <a:latin typeface="Monotype Corsiva" pitchFamily="66" charset="0"/>
              </a:rPr>
              <a:t>: </a:t>
            </a:r>
          </a:p>
          <a:p>
            <a:r>
              <a:rPr lang="ru-RU" sz="2400" b="1" dirty="0">
                <a:solidFill>
                  <a:srgbClr val="7030A0"/>
                </a:solidFill>
                <a:latin typeface="Monotype Corsiva" pitchFamily="66" charset="0"/>
              </a:rPr>
              <a:t>Нас много, а она одна…</a:t>
            </a:r>
          </a:p>
        </p:txBody>
      </p:sp>
      <p:sp>
        <p:nvSpPr>
          <p:cNvPr id="2056" name="Rectangle 11"/>
          <p:cNvSpPr>
            <a:spLocks noChangeArrowheads="1"/>
          </p:cNvSpPr>
          <p:nvPr/>
        </p:nvSpPr>
        <p:spPr bwMode="auto">
          <a:xfrm>
            <a:off x="8145463" y="59928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7" grpId="0"/>
      <p:bldP spid="205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468313" y="476250"/>
            <a:ext cx="8351837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 dirty="0" smtClean="0">
                <a:solidFill>
                  <a:srgbClr val="990033"/>
                </a:solidFill>
              </a:rPr>
              <a:t>6</a:t>
            </a:r>
            <a:r>
              <a:rPr lang="ru-RU" sz="6000" b="1" dirty="0" smtClean="0">
                <a:solidFill>
                  <a:srgbClr val="990033"/>
                </a:solidFill>
              </a:rPr>
              <a:t>.</a:t>
            </a:r>
            <a:r>
              <a:rPr lang="ru-RU" b="1" dirty="0">
                <a:solidFill>
                  <a:srgbClr val="990033"/>
                </a:solidFill>
              </a:rPr>
              <a:t>	</a:t>
            </a:r>
            <a:r>
              <a:rPr lang="ru-RU" sz="40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Катя легла спать в 8 часов вечера, а будильник завела на 9 часов утра. Сколько времени она будет спать?</a:t>
            </a:r>
            <a:endParaRPr lang="ru-RU" sz="4000" dirty="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428860" y="5786454"/>
            <a:ext cx="91242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 kern="10" dirty="0" smtClean="0"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FFCC"/>
                </a:solidFill>
                <a:effectLst>
                  <a:outerShdw dist="38184" dir="2700000" algn="ctr" rotWithShape="0">
                    <a:srgbClr val="000000">
                      <a:alpha val="44031"/>
                    </a:srgbClr>
                  </a:outerShdw>
                </a:effectLst>
                <a:latin typeface="Arial"/>
                <a:cs typeface="Arial"/>
              </a:rPr>
              <a:t>час</a:t>
            </a:r>
            <a:endParaRPr lang="ru-RU" sz="3600" kern="10" dirty="0"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solidFill>
                <a:srgbClr val="FFFFCC"/>
              </a:solidFill>
              <a:effectLst>
                <a:outerShdw dist="38184" dir="2700000" algn="ctr" rotWithShape="0">
                  <a:srgbClr val="000000">
                    <a:alpha val="44031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7412" name="AutoShape 6">
            <a:hlinkClick r:id="rId2" action="ppaction://hlinksldjump" highlightClick="1"/>
            <a:hlinkHover r:id="rId3" action="ppaction://hlinksldjump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468313" y="476250"/>
            <a:ext cx="8351837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 dirty="0" smtClean="0">
                <a:solidFill>
                  <a:srgbClr val="990033"/>
                </a:solidFill>
              </a:rPr>
              <a:t>7</a:t>
            </a:r>
            <a:r>
              <a:rPr lang="ru-RU" sz="6000" b="1" dirty="0" smtClean="0">
                <a:solidFill>
                  <a:srgbClr val="990033"/>
                </a:solidFill>
              </a:rPr>
              <a:t>.</a:t>
            </a:r>
            <a:r>
              <a:rPr lang="ru-RU" b="1" dirty="0">
                <a:solidFill>
                  <a:srgbClr val="990033"/>
                </a:solidFill>
              </a:rPr>
              <a:t>	</a:t>
            </a:r>
            <a:r>
              <a:rPr lang="ru-RU" sz="40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3 точки + 3 отрезка =</a:t>
            </a:r>
          </a:p>
          <a:p>
            <a:endParaRPr lang="ru-RU" sz="4000" dirty="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428860" y="5786454"/>
            <a:ext cx="276409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 kern="10" dirty="0" smtClean="0"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FFCC"/>
                </a:solidFill>
                <a:effectLst>
                  <a:outerShdw dist="38184" dir="2700000" algn="ctr" rotWithShape="0">
                    <a:srgbClr val="000000">
                      <a:alpha val="44031"/>
                    </a:srgbClr>
                  </a:outerShdw>
                </a:effectLst>
                <a:latin typeface="Arial"/>
                <a:cs typeface="Arial"/>
              </a:rPr>
              <a:t>треугольник</a:t>
            </a:r>
            <a:endParaRPr lang="ru-RU" sz="3600" kern="10" dirty="0"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solidFill>
                <a:srgbClr val="FFFFCC"/>
              </a:solidFill>
              <a:effectLst>
                <a:outerShdw dist="38184" dir="2700000" algn="ctr" rotWithShape="0">
                  <a:srgbClr val="000000">
                    <a:alpha val="44031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7412" name="AutoShape 6">
            <a:hlinkClick r:id="rId2" action="ppaction://hlinksldjump" highlightClick="1"/>
            <a:hlinkHover r:id="rId3" action="ppaction://hlinksldjump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468313" y="476250"/>
            <a:ext cx="8351837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 dirty="0" smtClean="0">
                <a:solidFill>
                  <a:srgbClr val="990033"/>
                </a:solidFill>
              </a:rPr>
              <a:t>8</a:t>
            </a:r>
            <a:r>
              <a:rPr lang="ru-RU" sz="6000" b="1" dirty="0" smtClean="0">
                <a:solidFill>
                  <a:srgbClr val="990033"/>
                </a:solidFill>
              </a:rPr>
              <a:t>.</a:t>
            </a:r>
            <a:r>
              <a:rPr lang="ru-RU" b="1" dirty="0">
                <a:solidFill>
                  <a:srgbClr val="990033"/>
                </a:solidFill>
              </a:rPr>
              <a:t>	</a:t>
            </a:r>
            <a:r>
              <a:rPr lang="ru-RU" sz="40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Палку нужно распилить на 16 частей. Сколько потребуется сделать распилов?</a:t>
            </a:r>
            <a:endParaRPr lang="ru-RU" sz="4000" dirty="0"/>
          </a:p>
        </p:txBody>
      </p:sp>
      <p:sp>
        <p:nvSpPr>
          <p:cNvPr id="17412" name="AutoShape 6">
            <a:hlinkClick r:id="rId2" action="ppaction://hlinksldjump" highlightClick="1"/>
            <a:hlinkHover r:id="rId3" action="ppaction://hlinksldjump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323850" y="260350"/>
            <a:ext cx="864076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 dirty="0">
                <a:solidFill>
                  <a:srgbClr val="990033"/>
                </a:solidFill>
              </a:rPr>
              <a:t>9</a:t>
            </a:r>
            <a:r>
              <a:rPr lang="ru-RU" sz="6000" b="1" dirty="0" smtClean="0">
                <a:solidFill>
                  <a:srgbClr val="990033"/>
                </a:solidFill>
              </a:rPr>
              <a:t>.</a:t>
            </a:r>
            <a:r>
              <a:rPr lang="ru-RU" b="1" dirty="0">
                <a:solidFill>
                  <a:srgbClr val="990033"/>
                </a:solidFill>
              </a:rPr>
              <a:t>	</a:t>
            </a:r>
            <a:r>
              <a:rPr lang="ru-RU" sz="3200" b="1" dirty="0" smtClean="0">
                <a:solidFill>
                  <a:srgbClr val="990033"/>
                </a:solidFill>
              </a:rPr>
              <a:t>Первый учитель физики</a:t>
            </a:r>
            <a:endParaRPr lang="ru-RU" sz="3200" b="1" dirty="0">
              <a:solidFill>
                <a:srgbClr val="990033"/>
              </a:solidFill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3062288" y="5876925"/>
            <a:ext cx="46528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990033"/>
                </a:solidFill>
              </a:rPr>
              <a:t>«Аристотель» </a:t>
            </a:r>
            <a:endParaRPr lang="ru-RU" sz="4800" b="1" dirty="0">
              <a:solidFill>
                <a:srgbClr val="990033"/>
              </a:solidFill>
            </a:endParaRPr>
          </a:p>
        </p:txBody>
      </p:sp>
      <p:sp>
        <p:nvSpPr>
          <p:cNvPr id="18436" name="AutoShape 6">
            <a:hlinkClick r:id="rId2" action="ppaction://hlinksldjump" highlightClick="1"/>
            <a:hlinkHover r:id="rId3" action="ppaction://hlinksldjump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250825" y="260350"/>
            <a:ext cx="8569325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 dirty="0" smtClean="0">
                <a:solidFill>
                  <a:srgbClr val="990033"/>
                </a:solidFill>
              </a:rPr>
              <a:t>10</a:t>
            </a:r>
            <a:r>
              <a:rPr lang="ru-RU" sz="6000" b="1" dirty="0" smtClean="0">
                <a:solidFill>
                  <a:srgbClr val="990033"/>
                </a:solidFill>
              </a:rPr>
              <a:t>.</a:t>
            </a:r>
            <a:r>
              <a:rPr lang="ru-RU" sz="2400" b="1" dirty="0">
                <a:solidFill>
                  <a:srgbClr val="990033"/>
                </a:solidFill>
              </a:rPr>
              <a:t>	</a:t>
            </a:r>
            <a:r>
              <a:rPr lang="ru-RU" sz="4400" b="1" dirty="0" smtClean="0">
                <a:solidFill>
                  <a:srgbClr val="990033"/>
                </a:solidFill>
              </a:rPr>
              <a:t>Самая большая планета </a:t>
            </a:r>
            <a:endParaRPr lang="ru-RU" sz="4400" dirty="0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57188" y="5805488"/>
            <a:ext cx="72151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 smtClean="0">
                <a:solidFill>
                  <a:srgbClr val="990033"/>
                </a:solidFill>
              </a:rPr>
              <a:t>Юпитер</a:t>
            </a:r>
            <a:endParaRPr lang="ru-RU" sz="2800" b="1" dirty="0">
              <a:solidFill>
                <a:srgbClr val="990033"/>
              </a:solidFill>
            </a:endParaRPr>
          </a:p>
        </p:txBody>
      </p:sp>
      <p:sp>
        <p:nvSpPr>
          <p:cNvPr id="19460" name="AutoShape 6">
            <a:hlinkClick r:id="rId2" action="ppaction://hlinksldjump" highlightClick="1"/>
            <a:hlinkHover r:id="rId3" action="ppaction://hlinksldjump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395288" y="549275"/>
            <a:ext cx="82804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 dirty="0" smtClean="0">
                <a:solidFill>
                  <a:srgbClr val="990033"/>
                </a:solidFill>
              </a:rPr>
              <a:t>11</a:t>
            </a:r>
            <a:r>
              <a:rPr lang="ru-RU" sz="6000" b="1" dirty="0" smtClean="0">
                <a:solidFill>
                  <a:srgbClr val="990033"/>
                </a:solidFill>
              </a:rPr>
              <a:t>.</a:t>
            </a:r>
            <a:r>
              <a:rPr lang="ru-RU" sz="2400" b="1" dirty="0">
                <a:solidFill>
                  <a:srgbClr val="990033"/>
                </a:solidFill>
              </a:rPr>
              <a:t>	</a:t>
            </a:r>
            <a:r>
              <a:rPr lang="ru-RU" sz="4400" b="1" dirty="0" smtClean="0">
                <a:solidFill>
                  <a:srgbClr val="990033"/>
                </a:solidFill>
              </a:rPr>
              <a:t>Распространение запахов связано с:</a:t>
            </a:r>
            <a:endParaRPr lang="ru-RU" sz="4400" b="1" dirty="0">
              <a:solidFill>
                <a:srgbClr val="990033"/>
              </a:solidFill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203575" y="5805488"/>
            <a:ext cx="381200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990033"/>
                </a:solidFill>
              </a:rPr>
              <a:t>Диффузией</a:t>
            </a:r>
            <a:endParaRPr lang="ru-RU" sz="4800" b="1" dirty="0">
              <a:solidFill>
                <a:srgbClr val="990033"/>
              </a:solidFill>
            </a:endParaRPr>
          </a:p>
        </p:txBody>
      </p:sp>
      <p:sp>
        <p:nvSpPr>
          <p:cNvPr id="20484" name="AutoShape 6">
            <a:hlinkClick r:id="rId2" action="ppaction://hlinksldjump" highlightClick="1"/>
            <a:hlinkHover r:id="rId3" action="ppaction://hlinksldjump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395288" y="549275"/>
            <a:ext cx="82804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 dirty="0" smtClean="0">
                <a:solidFill>
                  <a:srgbClr val="990033"/>
                </a:solidFill>
              </a:rPr>
              <a:t>12</a:t>
            </a:r>
            <a:r>
              <a:rPr lang="ru-RU" sz="6000" b="1" dirty="0" smtClean="0">
                <a:solidFill>
                  <a:srgbClr val="990033"/>
                </a:solidFill>
              </a:rPr>
              <a:t>.</a:t>
            </a:r>
            <a:r>
              <a:rPr lang="ru-RU" sz="2400" b="1" dirty="0">
                <a:solidFill>
                  <a:srgbClr val="990033"/>
                </a:solidFill>
              </a:rPr>
              <a:t>	</a:t>
            </a:r>
            <a:r>
              <a:rPr lang="ru-RU" sz="4400" b="1" dirty="0" smtClean="0">
                <a:solidFill>
                  <a:srgbClr val="990033"/>
                </a:solidFill>
              </a:rPr>
              <a:t>Единица давления в СИ</a:t>
            </a:r>
            <a:endParaRPr lang="ru-RU" sz="4400" b="1" dirty="0">
              <a:solidFill>
                <a:srgbClr val="990033"/>
              </a:solidFill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203575" y="5805488"/>
            <a:ext cx="410080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990033"/>
                </a:solidFill>
              </a:rPr>
              <a:t>Па (Паскаль)</a:t>
            </a:r>
            <a:endParaRPr lang="ru-RU" sz="4800" b="1" dirty="0">
              <a:solidFill>
                <a:srgbClr val="990033"/>
              </a:solidFill>
            </a:endParaRPr>
          </a:p>
        </p:txBody>
      </p:sp>
      <p:sp>
        <p:nvSpPr>
          <p:cNvPr id="21508" name="AutoShape 6">
            <a:hlinkClick r:id="rId2" action="ppaction://hlinksldjump" highlightClick="1"/>
            <a:hlinkHover r:id="rId3" action="ppaction://hlinksldjump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395288" y="549275"/>
            <a:ext cx="8280400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 dirty="0" smtClean="0">
                <a:solidFill>
                  <a:srgbClr val="990033"/>
                </a:solidFill>
              </a:rPr>
              <a:t>13</a:t>
            </a:r>
            <a:r>
              <a:rPr lang="ru-RU" sz="6000" b="1" dirty="0" smtClean="0">
                <a:solidFill>
                  <a:srgbClr val="990033"/>
                </a:solidFill>
              </a:rPr>
              <a:t>.</a:t>
            </a:r>
            <a:r>
              <a:rPr lang="ru-RU" sz="2400" b="1" dirty="0">
                <a:solidFill>
                  <a:srgbClr val="990033"/>
                </a:solidFill>
              </a:rPr>
              <a:t>	</a:t>
            </a:r>
            <a:r>
              <a:rPr lang="ru-RU" sz="4400" b="1" dirty="0" smtClean="0">
                <a:solidFill>
                  <a:srgbClr val="990033"/>
                </a:solidFill>
              </a:rPr>
              <a:t>Ему упало яблоко на голову </a:t>
            </a:r>
            <a:r>
              <a:rPr lang="ru-RU" sz="4400" b="1" dirty="0" smtClean="0">
                <a:solidFill>
                  <a:srgbClr val="990033"/>
                </a:solidFill>
              </a:rPr>
              <a:t>во время отдыха в саду, в следствии чего он открыл закон всемирного тяготения</a:t>
            </a:r>
            <a:endParaRPr lang="ru-RU" sz="4400" b="1" dirty="0">
              <a:solidFill>
                <a:srgbClr val="990033"/>
              </a:solidFill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42875" y="5857875"/>
            <a:ext cx="7572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dirty="0" smtClean="0">
                <a:solidFill>
                  <a:srgbClr val="990033"/>
                </a:solidFill>
              </a:rPr>
              <a:t>Исаак Ньютон</a:t>
            </a:r>
            <a:endParaRPr lang="ru-RU" sz="3600" b="1" dirty="0">
              <a:solidFill>
                <a:srgbClr val="990033"/>
              </a:solidFill>
            </a:endParaRPr>
          </a:p>
        </p:txBody>
      </p:sp>
      <p:sp>
        <p:nvSpPr>
          <p:cNvPr id="22532" name="AutoShape 6">
            <a:hlinkClick r:id="rId2" action="ppaction://hlinksldjump" highlightClick="1"/>
            <a:hlinkHover r:id="rId3" action="ppaction://hlinksldjump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ChangeArrowheads="1"/>
          </p:cNvSpPr>
          <p:nvPr/>
        </p:nvSpPr>
        <p:spPr bwMode="auto">
          <a:xfrm>
            <a:off x="395288" y="549275"/>
            <a:ext cx="82804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 dirty="0" smtClean="0">
                <a:solidFill>
                  <a:srgbClr val="990033"/>
                </a:solidFill>
              </a:rPr>
              <a:t>14</a:t>
            </a:r>
            <a:r>
              <a:rPr lang="ru-RU" sz="6000" b="1" dirty="0" smtClean="0">
                <a:solidFill>
                  <a:srgbClr val="990033"/>
                </a:solidFill>
              </a:rPr>
              <a:t>.</a:t>
            </a:r>
            <a:r>
              <a:rPr lang="ru-RU" sz="2400" b="1" dirty="0">
                <a:solidFill>
                  <a:srgbClr val="990033"/>
                </a:solidFill>
              </a:rPr>
              <a:t>	</a:t>
            </a:r>
            <a:r>
              <a:rPr lang="ru-RU" sz="4400" b="1" dirty="0" smtClean="0">
                <a:solidFill>
                  <a:srgbClr val="990033"/>
                </a:solidFill>
              </a:rPr>
              <a:t>Прибор для измерения электроэнергии в доме?</a:t>
            </a:r>
            <a:endParaRPr lang="ru-RU" sz="4400" b="1" dirty="0">
              <a:solidFill>
                <a:srgbClr val="990033"/>
              </a:solidFill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57188" y="5429250"/>
            <a:ext cx="75723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dirty="0" smtClean="0">
                <a:solidFill>
                  <a:srgbClr val="990033"/>
                </a:solidFill>
              </a:rPr>
              <a:t>Счетчик</a:t>
            </a:r>
            <a:endParaRPr lang="ru-RU" sz="3600" b="1" dirty="0">
              <a:solidFill>
                <a:srgbClr val="990033"/>
              </a:solidFill>
            </a:endParaRPr>
          </a:p>
        </p:txBody>
      </p:sp>
      <p:sp>
        <p:nvSpPr>
          <p:cNvPr id="23556" name="AutoShape 6">
            <a:hlinkClick r:id="rId2" action="ppaction://hlinksldjump" highlightClick="1"/>
            <a:hlinkHover r:id="rId3" action="ppaction://hlinksldjump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ChangeArrowheads="1"/>
          </p:cNvSpPr>
          <p:nvPr/>
        </p:nvSpPr>
        <p:spPr bwMode="auto">
          <a:xfrm>
            <a:off x="395288" y="549275"/>
            <a:ext cx="8280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 dirty="0" smtClean="0">
                <a:solidFill>
                  <a:srgbClr val="990033"/>
                </a:solidFill>
              </a:rPr>
              <a:t>15</a:t>
            </a:r>
            <a:r>
              <a:rPr lang="ru-RU" sz="6000" b="1" dirty="0" smtClean="0">
                <a:solidFill>
                  <a:srgbClr val="990033"/>
                </a:solidFill>
              </a:rPr>
              <a:t>.</a:t>
            </a:r>
            <a:r>
              <a:rPr lang="ru-RU" sz="2400" b="1" dirty="0">
                <a:solidFill>
                  <a:srgbClr val="990033"/>
                </a:solidFill>
              </a:rPr>
              <a:t>	</a:t>
            </a:r>
            <a:r>
              <a:rPr lang="ru-RU" sz="4400" b="1" dirty="0" smtClean="0">
                <a:solidFill>
                  <a:srgbClr val="990033"/>
                </a:solidFill>
              </a:rPr>
              <a:t>Лампочку изобрел </a:t>
            </a:r>
            <a:endParaRPr lang="ru-RU" sz="4400" b="1" dirty="0">
              <a:solidFill>
                <a:srgbClr val="990033"/>
              </a:solidFill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786188" y="5857875"/>
            <a:ext cx="25717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dirty="0" smtClean="0">
                <a:solidFill>
                  <a:srgbClr val="990033"/>
                </a:solidFill>
              </a:rPr>
              <a:t>Лодыгин</a:t>
            </a:r>
            <a:endParaRPr lang="ru-RU" sz="3600" b="1" dirty="0">
              <a:solidFill>
                <a:srgbClr val="990033"/>
              </a:solidFill>
            </a:endParaRPr>
          </a:p>
        </p:txBody>
      </p:sp>
      <p:sp>
        <p:nvSpPr>
          <p:cNvPr id="24580" name="AutoShape 6">
            <a:hlinkClick r:id="rId2" action="ppaction://hlinksldjump" highlightClick="1"/>
            <a:hlinkHover r:id="rId3" action="ppaction://hlinksldjump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4"/>
          <p:cNvSpPr>
            <a:spLocks noChangeArrowheads="1" noChangeShapeType="1" noTextEdit="1"/>
          </p:cNvSpPr>
          <p:nvPr/>
        </p:nvSpPr>
        <p:spPr bwMode="auto">
          <a:xfrm>
            <a:off x="179388" y="260350"/>
            <a:ext cx="8785225" cy="2808288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031396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990033"/>
                  </a:solidFill>
                  <a:round/>
                  <a:headEnd/>
                  <a:tailEnd/>
                </a:ln>
                <a:solidFill>
                  <a:srgbClr val="990033"/>
                </a:solidFill>
                <a:latin typeface="Arial"/>
                <a:cs typeface="Arial"/>
              </a:rPr>
              <a:t>Вопросы </a:t>
            </a:r>
            <a:r>
              <a:rPr lang="ru-RU" sz="3600" b="1" kern="10" dirty="0" smtClean="0">
                <a:ln w="9525">
                  <a:solidFill>
                    <a:srgbClr val="990033"/>
                  </a:solidFill>
                  <a:round/>
                  <a:headEnd/>
                  <a:tailEnd/>
                </a:ln>
                <a:solidFill>
                  <a:srgbClr val="990033"/>
                </a:solidFill>
                <a:latin typeface="Arial"/>
                <a:cs typeface="Arial"/>
              </a:rPr>
              <a:t>«Блиц - </a:t>
            </a:r>
            <a:r>
              <a:rPr lang="ru-RU" sz="3600" b="1" kern="10" dirty="0">
                <a:ln w="9525">
                  <a:solidFill>
                    <a:srgbClr val="990033"/>
                  </a:solidFill>
                  <a:round/>
                  <a:headEnd/>
                  <a:tailEnd/>
                </a:ln>
                <a:solidFill>
                  <a:srgbClr val="990033"/>
                </a:solidFill>
                <a:latin typeface="Arial"/>
                <a:cs typeface="Arial"/>
              </a:rPr>
              <a:t>турнира"</a:t>
            </a:r>
          </a:p>
        </p:txBody>
      </p:sp>
      <p:sp>
        <p:nvSpPr>
          <p:cNvPr id="4099" name="Rectangle 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643042" y="1714488"/>
            <a:ext cx="1511300" cy="136842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0" name="Rectangle 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429256" y="4572008"/>
            <a:ext cx="1511300" cy="136842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101" name="Picture 11" descr="j0213513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928802"/>
            <a:ext cx="12477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7" name="Rectangle 2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215074" y="1714488"/>
            <a:ext cx="1511300" cy="136842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108" name="Picture 21" descr="j02407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1857364"/>
            <a:ext cx="7810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9" name="Rectangle 2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000496" y="1714488"/>
            <a:ext cx="1511300" cy="136842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0" name="Rectangle 3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643174" y="4572008"/>
            <a:ext cx="1511300" cy="136842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111" name="Picture 29" descr="j028536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86446" y="4643446"/>
            <a:ext cx="992188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2" name="Picture 8" descr="j0283572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00496" y="1928802"/>
            <a:ext cx="1530350" cy="104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5" name="WordArt 34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714348" y="3500438"/>
            <a:ext cx="2295531" cy="42862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990033"/>
                  </a:solidFill>
                  <a:round/>
                  <a:headEnd/>
                  <a:tailEnd/>
                </a:ln>
                <a:solidFill>
                  <a:srgbClr val="990033"/>
                </a:solidFill>
                <a:latin typeface="Arial"/>
                <a:cs typeface="Arial"/>
              </a:rPr>
              <a:t>математика</a:t>
            </a:r>
            <a:endParaRPr lang="ru-RU" sz="3600" b="1" kern="10" dirty="0">
              <a:ln w="9525">
                <a:solidFill>
                  <a:srgbClr val="990033"/>
                </a:solidFill>
                <a:round/>
                <a:headEnd/>
                <a:tailEnd/>
              </a:ln>
              <a:solidFill>
                <a:srgbClr val="990033"/>
              </a:solidFill>
              <a:latin typeface="Arial"/>
              <a:cs typeface="Arial"/>
            </a:endParaRPr>
          </a:p>
        </p:txBody>
      </p:sp>
      <p:sp>
        <p:nvSpPr>
          <p:cNvPr id="4116" name="WordArt 35"/>
          <p:cNvSpPr>
            <a:spLocks noChangeArrowheads="1" noChangeShapeType="1" noTextEdit="1"/>
          </p:cNvSpPr>
          <p:nvPr/>
        </p:nvSpPr>
        <p:spPr bwMode="auto">
          <a:xfrm>
            <a:off x="3857620" y="3500438"/>
            <a:ext cx="18002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990033"/>
                  </a:solidFill>
                  <a:round/>
                  <a:headEnd/>
                  <a:tailEnd/>
                </a:ln>
                <a:solidFill>
                  <a:srgbClr val="990033"/>
                </a:solidFill>
                <a:latin typeface="Arial"/>
                <a:cs typeface="Arial"/>
              </a:rPr>
              <a:t>биология</a:t>
            </a:r>
            <a:endParaRPr lang="ru-RU" sz="3600" b="1" kern="10" dirty="0">
              <a:ln w="9525">
                <a:solidFill>
                  <a:srgbClr val="990033"/>
                </a:solidFill>
                <a:round/>
                <a:headEnd/>
                <a:tailEnd/>
              </a:ln>
              <a:solidFill>
                <a:srgbClr val="990033"/>
              </a:solidFill>
              <a:latin typeface="Arial"/>
              <a:cs typeface="Arial"/>
            </a:endParaRPr>
          </a:p>
        </p:txBody>
      </p:sp>
      <p:sp>
        <p:nvSpPr>
          <p:cNvPr id="4118" name="WordArt 37"/>
          <p:cNvSpPr>
            <a:spLocks noChangeArrowheads="1" noChangeShapeType="1" noTextEdit="1"/>
          </p:cNvSpPr>
          <p:nvPr/>
        </p:nvSpPr>
        <p:spPr bwMode="auto">
          <a:xfrm>
            <a:off x="6286512" y="3643314"/>
            <a:ext cx="2214578" cy="35719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990033"/>
                  </a:solidFill>
                  <a:round/>
                  <a:headEnd/>
                  <a:tailEnd/>
                </a:ln>
                <a:solidFill>
                  <a:srgbClr val="990033"/>
                </a:solidFill>
                <a:latin typeface="Arial"/>
                <a:cs typeface="Arial"/>
              </a:rPr>
              <a:t>химия</a:t>
            </a:r>
            <a:endParaRPr lang="ru-RU" sz="3600" b="1" kern="10" dirty="0">
              <a:ln w="9525">
                <a:solidFill>
                  <a:srgbClr val="990033"/>
                </a:solidFill>
                <a:round/>
                <a:headEnd/>
                <a:tailEnd/>
              </a:ln>
              <a:solidFill>
                <a:srgbClr val="990033"/>
              </a:solidFill>
              <a:latin typeface="Arial"/>
              <a:cs typeface="Arial"/>
            </a:endParaRPr>
          </a:p>
        </p:txBody>
      </p:sp>
      <p:sp>
        <p:nvSpPr>
          <p:cNvPr id="4119" name="WordArt 38"/>
          <p:cNvSpPr>
            <a:spLocks noChangeArrowheads="1" noChangeShapeType="1" noTextEdit="1"/>
          </p:cNvSpPr>
          <p:nvPr/>
        </p:nvSpPr>
        <p:spPr bwMode="auto">
          <a:xfrm>
            <a:off x="5286380" y="6143644"/>
            <a:ext cx="22320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990033"/>
                  </a:solidFill>
                  <a:round/>
                  <a:headEnd/>
                  <a:tailEnd/>
                </a:ln>
                <a:solidFill>
                  <a:srgbClr val="990033"/>
                </a:solidFill>
                <a:latin typeface="Arial"/>
                <a:cs typeface="Arial"/>
              </a:rPr>
              <a:t>физика</a:t>
            </a:r>
            <a:r>
              <a:rPr lang="ru-RU" sz="3600" b="1" kern="10" dirty="0" smtClean="0">
                <a:ln w="9525">
                  <a:solidFill>
                    <a:srgbClr val="990033"/>
                  </a:solidFill>
                  <a:round/>
                  <a:headEnd/>
                  <a:tailEnd/>
                </a:ln>
                <a:solidFill>
                  <a:srgbClr val="990033"/>
                </a:solidFill>
                <a:latin typeface="Arial"/>
                <a:cs typeface="Arial"/>
              </a:rPr>
              <a:t> </a:t>
            </a:r>
            <a:endParaRPr lang="ru-RU" sz="3600" b="1" kern="10" dirty="0">
              <a:ln w="9525">
                <a:solidFill>
                  <a:srgbClr val="990033"/>
                </a:solidFill>
                <a:round/>
                <a:headEnd/>
                <a:tailEnd/>
              </a:ln>
              <a:solidFill>
                <a:srgbClr val="990033"/>
              </a:solidFill>
              <a:latin typeface="Arial"/>
              <a:cs typeface="Arial"/>
            </a:endParaRPr>
          </a:p>
        </p:txBody>
      </p:sp>
      <p:sp>
        <p:nvSpPr>
          <p:cNvPr id="4120" name="WordArt 39"/>
          <p:cNvSpPr>
            <a:spLocks noChangeArrowheads="1" noChangeShapeType="1" noTextEdit="1"/>
          </p:cNvSpPr>
          <p:nvPr/>
        </p:nvSpPr>
        <p:spPr bwMode="auto">
          <a:xfrm>
            <a:off x="2571736" y="6143644"/>
            <a:ext cx="1643074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990033"/>
                  </a:solidFill>
                  <a:round/>
                  <a:headEnd/>
                  <a:tailEnd/>
                </a:ln>
                <a:solidFill>
                  <a:srgbClr val="990033"/>
                </a:solidFill>
                <a:latin typeface="Arial"/>
                <a:cs typeface="Arial"/>
              </a:rPr>
              <a:t>география</a:t>
            </a:r>
            <a:endParaRPr lang="ru-RU" sz="3600" b="1" kern="10" dirty="0">
              <a:ln w="9525">
                <a:solidFill>
                  <a:srgbClr val="990033"/>
                </a:solidFill>
                <a:round/>
                <a:headEnd/>
                <a:tailEnd/>
              </a:ln>
              <a:solidFill>
                <a:srgbClr val="990033"/>
              </a:solidFill>
              <a:latin typeface="Arial"/>
              <a:cs typeface="Arial"/>
            </a:endParaRPr>
          </a:p>
        </p:txBody>
      </p:sp>
      <p:pic>
        <p:nvPicPr>
          <p:cNvPr id="4121" name="Picture 24" descr="j0282868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928926" y="4714884"/>
            <a:ext cx="979487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ChangeArrowheads="1"/>
          </p:cNvSpPr>
          <p:nvPr/>
        </p:nvSpPr>
        <p:spPr bwMode="auto">
          <a:xfrm>
            <a:off x="357188" y="357188"/>
            <a:ext cx="82804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 dirty="0" smtClean="0">
                <a:solidFill>
                  <a:srgbClr val="990033"/>
                </a:solidFill>
              </a:rPr>
              <a:t>16</a:t>
            </a:r>
            <a:r>
              <a:rPr lang="ru-RU" sz="6000" b="1" dirty="0" smtClean="0">
                <a:solidFill>
                  <a:srgbClr val="990033"/>
                </a:solidFill>
              </a:rPr>
              <a:t>.</a:t>
            </a:r>
            <a:r>
              <a:rPr lang="ru-RU" sz="2400" b="1" dirty="0">
                <a:solidFill>
                  <a:srgbClr val="990033"/>
                </a:solidFill>
              </a:rPr>
              <a:t>	</a:t>
            </a:r>
            <a:r>
              <a:rPr lang="ru-RU" sz="4400" b="1" dirty="0" smtClean="0">
                <a:solidFill>
                  <a:srgbClr val="990033"/>
                </a:solidFill>
              </a:rPr>
              <a:t>Сконструировал ракету</a:t>
            </a:r>
            <a:endParaRPr lang="ru-RU" sz="4400" b="1" dirty="0">
              <a:solidFill>
                <a:srgbClr val="990033"/>
              </a:solidFill>
            </a:endParaRPr>
          </a:p>
        </p:txBody>
      </p:sp>
      <p:sp>
        <p:nvSpPr>
          <p:cNvPr id="25604" name="AutoShape 6">
            <a:hlinkClick r:id="rId2" action="ppaction://hlinksldjump" highlightClick="1"/>
            <a:hlinkHover r:id="rId3" action="ppaction://hlinksldjump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ChangeArrowheads="1"/>
          </p:cNvSpPr>
          <p:nvPr/>
        </p:nvSpPr>
        <p:spPr bwMode="auto">
          <a:xfrm>
            <a:off x="357188" y="357188"/>
            <a:ext cx="8280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 dirty="0">
                <a:solidFill>
                  <a:srgbClr val="990033"/>
                </a:solidFill>
              </a:rPr>
              <a:t>10.</a:t>
            </a:r>
            <a:r>
              <a:rPr lang="ru-RU" sz="2400" b="1" dirty="0">
                <a:solidFill>
                  <a:srgbClr val="990033"/>
                </a:solidFill>
              </a:rPr>
              <a:t>	</a:t>
            </a:r>
            <a:r>
              <a:rPr lang="ru-RU" sz="4400" b="1" dirty="0" smtClean="0">
                <a:solidFill>
                  <a:srgbClr val="990033"/>
                </a:solidFill>
              </a:rPr>
              <a:t>Маятники бывают</a:t>
            </a:r>
            <a:endParaRPr lang="ru-RU" sz="4400" b="1" dirty="0">
              <a:solidFill>
                <a:srgbClr val="990033"/>
              </a:solidFill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2357422" y="5214950"/>
            <a:ext cx="39290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dirty="0" smtClean="0">
                <a:solidFill>
                  <a:srgbClr val="990033"/>
                </a:solidFill>
              </a:rPr>
              <a:t>Пружинные и математические</a:t>
            </a:r>
            <a:endParaRPr lang="ru-RU" sz="3600" b="1" dirty="0">
              <a:solidFill>
                <a:srgbClr val="990033"/>
              </a:solidFill>
            </a:endParaRPr>
          </a:p>
        </p:txBody>
      </p:sp>
      <p:sp>
        <p:nvSpPr>
          <p:cNvPr id="26628" name="AutoShape 6">
            <a:hlinkClick r:id="rId2" action="ppaction://hlinksldjump" highlightClick="1"/>
            <a:hlinkHover r:id="rId3" action="ppaction://hlinksldjump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357188" y="357188"/>
            <a:ext cx="82804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 dirty="0" smtClean="0">
                <a:solidFill>
                  <a:srgbClr val="990033"/>
                </a:solidFill>
              </a:rPr>
              <a:t>17.</a:t>
            </a:r>
            <a:r>
              <a:rPr lang="ru-RU" sz="2400" b="1" dirty="0">
                <a:solidFill>
                  <a:srgbClr val="990033"/>
                </a:solidFill>
              </a:rPr>
              <a:t>	</a:t>
            </a:r>
            <a:r>
              <a:rPr lang="ru-RU" sz="4400" b="1" dirty="0" smtClean="0">
                <a:solidFill>
                  <a:srgbClr val="990033"/>
                </a:solidFill>
              </a:rPr>
              <a:t>Белый свет разлагается на 7 цветов:</a:t>
            </a:r>
            <a:endParaRPr lang="ru-RU" sz="4400" b="1" dirty="0">
              <a:solidFill>
                <a:srgbClr val="990033"/>
              </a:solidFill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500034" y="4572008"/>
            <a:ext cx="6858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dirty="0" smtClean="0">
                <a:solidFill>
                  <a:srgbClr val="990033"/>
                </a:solidFill>
              </a:rPr>
              <a:t>Красный, оранжевый, желтый, зеленый, </a:t>
            </a:r>
            <a:r>
              <a:rPr lang="ru-RU" sz="3600" b="1" dirty="0" err="1" smtClean="0">
                <a:solidFill>
                  <a:srgbClr val="990033"/>
                </a:solidFill>
              </a:rPr>
              <a:t>голубой</a:t>
            </a:r>
            <a:r>
              <a:rPr lang="ru-RU" sz="3600" b="1" dirty="0" smtClean="0">
                <a:solidFill>
                  <a:srgbClr val="990033"/>
                </a:solidFill>
              </a:rPr>
              <a:t>, синий, фиолетовый</a:t>
            </a:r>
            <a:endParaRPr lang="ru-RU" sz="3600" b="1" dirty="0">
              <a:solidFill>
                <a:srgbClr val="990033"/>
              </a:solidFill>
            </a:endParaRPr>
          </a:p>
        </p:txBody>
      </p:sp>
      <p:sp>
        <p:nvSpPr>
          <p:cNvPr id="27652" name="AutoShape 6">
            <a:hlinkClick r:id="rId2" action="ppaction://hlinksldjump" highlightClick="1"/>
            <a:hlinkHover r:id="rId3" action="ppaction://hlinksldjump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ChangeArrowheads="1"/>
          </p:cNvSpPr>
          <p:nvPr/>
        </p:nvSpPr>
        <p:spPr bwMode="auto">
          <a:xfrm>
            <a:off x="357188" y="357188"/>
            <a:ext cx="8280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 dirty="0" smtClean="0">
                <a:solidFill>
                  <a:srgbClr val="990033"/>
                </a:solidFill>
              </a:rPr>
              <a:t>18.</a:t>
            </a:r>
            <a:r>
              <a:rPr lang="ru-RU" sz="2400" b="1" dirty="0">
                <a:solidFill>
                  <a:srgbClr val="990033"/>
                </a:solidFill>
              </a:rPr>
              <a:t>	</a:t>
            </a:r>
            <a:r>
              <a:rPr lang="ru-RU" sz="3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Сколько чисел «9» в ряду чисел от 1 до 100?</a:t>
            </a:r>
            <a:endParaRPr lang="ru-RU" sz="3600" b="1" dirty="0">
              <a:solidFill>
                <a:srgbClr val="990033"/>
              </a:solidFill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285852" y="4286257"/>
            <a:ext cx="67151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990033"/>
                </a:solidFill>
              </a:rPr>
              <a:t>11</a:t>
            </a:r>
            <a:endParaRPr lang="ru-RU" sz="4000" b="1" dirty="0">
              <a:solidFill>
                <a:srgbClr val="990033"/>
              </a:solidFill>
            </a:endParaRPr>
          </a:p>
        </p:txBody>
      </p:sp>
      <p:sp>
        <p:nvSpPr>
          <p:cNvPr id="28676" name="AutoShape 6">
            <a:hlinkClick r:id="rId2" action="ppaction://hlinksldjump" highlightClick="1"/>
            <a:hlinkHover r:id="rId3" action="ppaction://hlinksldjump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j017401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25" y="5072063"/>
            <a:ext cx="163195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11"/>
          <p:cNvSpPr>
            <a:spLocks noChangeArrowheads="1"/>
          </p:cNvSpPr>
          <p:nvPr/>
        </p:nvSpPr>
        <p:spPr bwMode="auto">
          <a:xfrm>
            <a:off x="8145463" y="59928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 </a:t>
            </a:r>
          </a:p>
        </p:txBody>
      </p:sp>
      <p:pic>
        <p:nvPicPr>
          <p:cNvPr id="13316" name="Picture 8" descr="3261597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4714875"/>
            <a:ext cx="1571625" cy="199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85750" y="428625"/>
            <a:ext cx="8501063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defRPr/>
            </a:pPr>
            <a:r>
              <a:rPr lang="ru-RU" sz="3200" b="1" dirty="0">
                <a:solidFill>
                  <a:srgbClr val="860000"/>
                </a:solidFill>
              </a:rPr>
              <a:t>Расшифруйте таинственное письмо</a:t>
            </a:r>
          </a:p>
          <a:p>
            <a:pPr marL="342900" indent="-342900">
              <a:defRPr/>
            </a:pP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>
              <a:defRPr/>
            </a:pP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57188" y="1500188"/>
            <a:ext cx="8501062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defRPr/>
            </a:pPr>
            <a:r>
              <a:rPr lang="ru-RU" sz="4400" b="1" dirty="0">
                <a:solidFill>
                  <a:schemeClr val="accent6">
                    <a:lumMod val="75000"/>
                  </a:schemeClr>
                </a:solidFill>
              </a:rPr>
              <a:t>Б  Е  Л  Е  С  </a:t>
            </a:r>
          </a:p>
          <a:p>
            <a:pPr marL="342900" indent="-342900" algn="ctr">
              <a:defRPr/>
            </a:pPr>
            <a:r>
              <a:rPr lang="ru-RU" sz="4400" b="1" dirty="0">
                <a:solidFill>
                  <a:schemeClr val="accent6">
                    <a:lumMod val="75000"/>
                  </a:schemeClr>
                </a:solidFill>
              </a:rPr>
              <a:t>Е  Р  Е  Т  О  </a:t>
            </a:r>
          </a:p>
          <a:p>
            <a:pPr marL="342900" indent="-342900" algn="ctr">
              <a:defRPr/>
            </a:pPr>
            <a:r>
              <a:rPr lang="ru-RU" sz="4400" b="1" dirty="0">
                <a:solidFill>
                  <a:schemeClr val="accent6">
                    <a:lumMod val="75000"/>
                  </a:schemeClr>
                </a:solidFill>
              </a:rPr>
              <a:t>Г  И  Т  П  О  </a:t>
            </a:r>
          </a:p>
          <a:p>
            <a:pPr marL="342900" indent="-342900" algn="ctr">
              <a:defRPr/>
            </a:pPr>
            <a:r>
              <a:rPr lang="ru-RU" sz="4400" b="1" dirty="0">
                <a:solidFill>
                  <a:schemeClr val="accent6">
                    <a:lumMod val="75000"/>
                  </a:schemeClr>
                </a:solidFill>
              </a:rPr>
              <a:t>!  А  Р  А  Ж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j017401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25" y="5072063"/>
            <a:ext cx="163195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11"/>
          <p:cNvSpPr>
            <a:spLocks noChangeArrowheads="1"/>
          </p:cNvSpPr>
          <p:nvPr/>
        </p:nvSpPr>
        <p:spPr bwMode="auto">
          <a:xfrm>
            <a:off x="8145463" y="59928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 </a:t>
            </a:r>
          </a:p>
        </p:txBody>
      </p:sp>
      <p:pic>
        <p:nvPicPr>
          <p:cNvPr id="14340" name="Picture 8" descr="3261597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4714875"/>
            <a:ext cx="1571625" cy="199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85750" y="428625"/>
            <a:ext cx="8501063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defRPr/>
            </a:pPr>
            <a:r>
              <a:rPr lang="ru-RU" sz="3200" b="1" dirty="0">
                <a:solidFill>
                  <a:srgbClr val="860000"/>
                </a:solidFill>
              </a:rPr>
              <a:t>Расшифруйте таинственное письмо</a:t>
            </a:r>
          </a:p>
          <a:p>
            <a:pPr marL="342900" indent="-342900">
              <a:defRPr/>
            </a:pP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>
              <a:defRPr/>
            </a:pP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57188" y="1500188"/>
            <a:ext cx="8501062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defRPr/>
            </a:pPr>
            <a:r>
              <a:rPr lang="ru-RU" sz="4400" b="1" dirty="0">
                <a:solidFill>
                  <a:schemeClr val="accent6">
                    <a:lumMod val="75000"/>
                  </a:schemeClr>
                </a:solidFill>
              </a:rPr>
              <a:t>  В  Х  У  Д  Й  Ы  </a:t>
            </a:r>
          </a:p>
          <a:p>
            <a:pPr marL="342900" indent="-342900" algn="ctr">
              <a:defRPr/>
            </a:pPr>
            <a:r>
              <a:rPr lang="ru-RU" sz="4400" b="1" dirty="0">
                <a:solidFill>
                  <a:schemeClr val="accent6">
                    <a:lumMod val="75000"/>
                  </a:schemeClr>
                </a:solidFill>
              </a:rPr>
              <a:t>  З  Д  О  Р  О В </a:t>
            </a:r>
          </a:p>
          <a:p>
            <a:pPr marL="342900" indent="-342900" algn="ctr">
              <a:defRPr/>
            </a:pPr>
            <a:r>
              <a:rPr lang="ru-RU" sz="4400" b="1" dirty="0">
                <a:solidFill>
                  <a:schemeClr val="accent6">
                    <a:lumMod val="75000"/>
                  </a:schemeClr>
                </a:solidFill>
              </a:rPr>
              <a:t>  Е  Т  М  О  В  О</a:t>
            </a:r>
          </a:p>
          <a:p>
            <a:pPr marL="342900" indent="-342900" algn="ctr">
              <a:defRPr/>
            </a:pPr>
            <a:r>
              <a:rPr lang="ru-RU" sz="4400" b="1" dirty="0">
                <a:solidFill>
                  <a:schemeClr val="accent6">
                    <a:lumMod val="75000"/>
                  </a:schemeClr>
                </a:solidFill>
              </a:rPr>
              <a:t>  Л  Е  З  Д  О  Р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8313" y="4724400"/>
            <a:ext cx="863600" cy="865188"/>
          </a:xfrm>
          <a:prstGeom prst="actionButtonBlank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 u="sng">
                <a:hlinkClick r:id="rId3" action="ppaction://hlinksldjump"/>
              </a:rPr>
              <a:t>11</a:t>
            </a:r>
            <a:endParaRPr lang="ru-RU" sz="5400" b="1" u="sng"/>
          </a:p>
        </p:txBody>
      </p:sp>
      <p:sp>
        <p:nvSpPr>
          <p:cNvPr id="16387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88" name="WordArt 6"/>
          <p:cNvSpPr>
            <a:spLocks noChangeArrowheads="1" noChangeShapeType="1" noTextEdit="1"/>
          </p:cNvSpPr>
          <p:nvPr/>
        </p:nvSpPr>
        <p:spPr bwMode="auto">
          <a:xfrm>
            <a:off x="395288" y="549275"/>
            <a:ext cx="8351837" cy="20161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974852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990033"/>
                  </a:solidFill>
                  <a:round/>
                  <a:headEnd/>
                  <a:tailEnd/>
                </a:ln>
                <a:solidFill>
                  <a:srgbClr val="990033"/>
                </a:solidFill>
                <a:latin typeface="Arial"/>
                <a:cs typeface="Arial"/>
              </a:rPr>
              <a:t>Биология - география</a:t>
            </a:r>
            <a:endParaRPr lang="ru-RU" sz="3600" b="1" kern="10" dirty="0">
              <a:ln w="9525">
                <a:solidFill>
                  <a:srgbClr val="990033"/>
                </a:solidFill>
                <a:round/>
                <a:headEnd/>
                <a:tailEnd/>
              </a:ln>
              <a:solidFill>
                <a:srgbClr val="990033"/>
              </a:solidFill>
              <a:latin typeface="Arial"/>
              <a:cs typeface="Arial"/>
            </a:endParaRPr>
          </a:p>
        </p:txBody>
      </p:sp>
      <p:sp>
        <p:nvSpPr>
          <p:cNvPr id="16389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258888" y="3357563"/>
            <a:ext cx="863600" cy="865187"/>
          </a:xfrm>
          <a:prstGeom prst="actionButtonBlank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 u="sng">
                <a:hlinkClick r:id="rId5" action="ppaction://hlinksldjump"/>
              </a:rPr>
              <a:t>5</a:t>
            </a:r>
            <a:endParaRPr lang="ru-RU" sz="5400" b="1" u="sng"/>
          </a:p>
        </p:txBody>
      </p:sp>
      <p:sp>
        <p:nvSpPr>
          <p:cNvPr id="16390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050" y="1916113"/>
            <a:ext cx="863600" cy="865187"/>
          </a:xfrm>
          <a:prstGeom prst="actionButtonBlank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 dirty="0">
                <a:hlinkClick r:id="rId6" action="ppaction://hlinksldjump"/>
              </a:rPr>
              <a:t>1</a:t>
            </a:r>
            <a:endParaRPr lang="ru-RU" sz="5400" b="1" dirty="0"/>
          </a:p>
        </p:txBody>
      </p:sp>
      <p:sp>
        <p:nvSpPr>
          <p:cNvPr id="16391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4724400"/>
            <a:ext cx="863600" cy="865188"/>
          </a:xfrm>
          <a:prstGeom prst="actionButtonBlank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>
                <a:hlinkClick r:id="rId7" action="ppaction://hlinksldjump"/>
              </a:rPr>
              <a:t>12</a:t>
            </a:r>
            <a:endParaRPr lang="ru-RU" sz="5400" b="1"/>
          </a:p>
        </p:txBody>
      </p:sp>
      <p:sp>
        <p:nvSpPr>
          <p:cNvPr id="1639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27313" y="4724400"/>
            <a:ext cx="863600" cy="865188"/>
          </a:xfrm>
          <a:prstGeom prst="actionButtonBlank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>
                <a:hlinkClick r:id="rId8" action="ppaction://hlinksldjump"/>
              </a:rPr>
              <a:t>13</a:t>
            </a:r>
            <a:endParaRPr lang="ru-RU" sz="5400" b="1"/>
          </a:p>
        </p:txBody>
      </p:sp>
      <p:sp>
        <p:nvSpPr>
          <p:cNvPr id="16393" name="AutoShape 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708400" y="4724400"/>
            <a:ext cx="863600" cy="865188"/>
          </a:xfrm>
          <a:prstGeom prst="actionButtonBlank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>
                <a:hlinkClick r:id="rId9" action="ppaction://hlinksldjump"/>
              </a:rPr>
              <a:t>14</a:t>
            </a:r>
            <a:endParaRPr lang="ru-RU" sz="5400" b="1"/>
          </a:p>
        </p:txBody>
      </p:sp>
      <p:sp>
        <p:nvSpPr>
          <p:cNvPr id="16394" name="AutoShape 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7900" y="4724400"/>
            <a:ext cx="863600" cy="865188"/>
          </a:xfrm>
          <a:prstGeom prst="actionButtonBlank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>
                <a:solidFill>
                  <a:srgbClr val="002060"/>
                </a:solidFill>
                <a:hlinkClick r:id="rId10" action="ppaction://hlinksldjump"/>
              </a:rPr>
              <a:t>15</a:t>
            </a:r>
            <a:endParaRPr lang="ru-RU" sz="5400" b="1">
              <a:solidFill>
                <a:srgbClr val="002060"/>
              </a:solidFill>
            </a:endParaRPr>
          </a:p>
        </p:txBody>
      </p:sp>
      <p:sp>
        <p:nvSpPr>
          <p:cNvPr id="16395" name="AutoShape 1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867400" y="4724400"/>
            <a:ext cx="863600" cy="865188"/>
          </a:xfrm>
          <a:prstGeom prst="actionButtonBlank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>
                <a:hlinkClick r:id="rId11" action="ppaction://hlinksldjump"/>
              </a:rPr>
              <a:t>16</a:t>
            </a:r>
            <a:endParaRPr lang="ru-RU" sz="5400" b="1"/>
          </a:p>
        </p:txBody>
      </p:sp>
      <p:sp>
        <p:nvSpPr>
          <p:cNvPr id="16396" name="AutoShape 1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948488" y="4724400"/>
            <a:ext cx="863600" cy="865188"/>
          </a:xfrm>
          <a:prstGeom prst="actionButtonBlank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>
                <a:hlinkClick r:id="rId12" action="ppaction://hlinksldjump"/>
              </a:rPr>
              <a:t>17</a:t>
            </a:r>
            <a:endParaRPr lang="ru-RU" sz="5400" b="1"/>
          </a:p>
        </p:txBody>
      </p:sp>
      <p:sp>
        <p:nvSpPr>
          <p:cNvPr id="16397" name="AutoShape 1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027988" y="4724400"/>
            <a:ext cx="863600" cy="865188"/>
          </a:xfrm>
          <a:prstGeom prst="actionButtonBlank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>
                <a:hlinkClick r:id="rId13" action="ppaction://hlinksldjump"/>
              </a:rPr>
              <a:t>18</a:t>
            </a:r>
            <a:endParaRPr lang="ru-RU" sz="5400" b="1"/>
          </a:p>
        </p:txBody>
      </p:sp>
      <p:sp>
        <p:nvSpPr>
          <p:cNvPr id="16398" name="AutoShape 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3355975"/>
            <a:ext cx="863600" cy="865188"/>
          </a:xfrm>
          <a:prstGeom prst="actionButtonBlank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 u="sng">
                <a:hlinkClick r:id="rId14" action="ppaction://hlinksldjump"/>
              </a:rPr>
              <a:t>6</a:t>
            </a:r>
            <a:endParaRPr lang="ru-RU" sz="5400" b="1" u="sng"/>
          </a:p>
        </p:txBody>
      </p:sp>
      <p:sp>
        <p:nvSpPr>
          <p:cNvPr id="16399" name="AutoShape 1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072313" y="3429000"/>
            <a:ext cx="863600" cy="865188"/>
          </a:xfrm>
          <a:prstGeom prst="actionButtonBlank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 u="sng">
                <a:hlinkClick r:id="rId15" action="ppaction://hlinksldjump"/>
              </a:rPr>
              <a:t>10</a:t>
            </a:r>
            <a:endParaRPr lang="ru-RU" sz="5400" b="1" u="sng"/>
          </a:p>
        </p:txBody>
      </p:sp>
      <p:sp>
        <p:nvSpPr>
          <p:cNvPr id="16400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16463" y="3355975"/>
            <a:ext cx="863600" cy="865188"/>
          </a:xfrm>
          <a:prstGeom prst="actionButtonBlank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 u="sng" dirty="0">
                <a:hlinkClick r:id="rId16" action="ppaction://hlinksldjump"/>
              </a:rPr>
              <a:t>8</a:t>
            </a:r>
            <a:endParaRPr lang="ru-RU" sz="5400" b="1" u="sng" dirty="0"/>
          </a:p>
        </p:txBody>
      </p:sp>
      <p:sp>
        <p:nvSpPr>
          <p:cNvPr id="16401" name="AutoShape 2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868988" y="3357563"/>
            <a:ext cx="863600" cy="865187"/>
          </a:xfrm>
          <a:prstGeom prst="actionButtonBlank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 u="sng">
                <a:hlinkClick r:id="rId17" action="ppaction://hlinksldjump"/>
              </a:rPr>
              <a:t>9</a:t>
            </a:r>
            <a:endParaRPr lang="ru-RU" sz="5400" b="1" u="sng"/>
          </a:p>
        </p:txBody>
      </p:sp>
      <p:sp>
        <p:nvSpPr>
          <p:cNvPr id="16402" name="AutoShape 2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00438" y="3357563"/>
            <a:ext cx="863600" cy="865187"/>
          </a:xfrm>
          <a:prstGeom prst="actionButtonBlank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 u="sng">
                <a:hlinkClick r:id="rId18" action="ppaction://hlinksldjump"/>
              </a:rPr>
              <a:t>7</a:t>
            </a:r>
            <a:endParaRPr lang="ru-RU" sz="5400" b="1" u="sng"/>
          </a:p>
        </p:txBody>
      </p:sp>
      <p:sp>
        <p:nvSpPr>
          <p:cNvPr id="16403" name="AutoShape 2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63938" y="1916113"/>
            <a:ext cx="863600" cy="865187"/>
          </a:xfrm>
          <a:prstGeom prst="actionButtonBlank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>
                <a:hlinkClick r:id="rId19" action="ppaction://hlinksldjump"/>
              </a:rPr>
              <a:t>2</a:t>
            </a:r>
            <a:endParaRPr lang="ru-RU" sz="5400" b="1"/>
          </a:p>
        </p:txBody>
      </p:sp>
      <p:sp>
        <p:nvSpPr>
          <p:cNvPr id="16404" name="AutoShape 2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76825" y="1916113"/>
            <a:ext cx="863600" cy="865187"/>
          </a:xfrm>
          <a:prstGeom prst="actionButtonBlank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>
                <a:hlinkClick r:id="rId20" action="ppaction://hlinksldjump"/>
              </a:rPr>
              <a:t>3</a:t>
            </a:r>
            <a:endParaRPr lang="ru-RU" sz="5400" b="1"/>
          </a:p>
        </p:txBody>
      </p:sp>
      <p:sp>
        <p:nvSpPr>
          <p:cNvPr id="16405" name="AutoShape 2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300788" y="1916113"/>
            <a:ext cx="863600" cy="865187"/>
          </a:xfrm>
          <a:prstGeom prst="actionButtonBlank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>
                <a:hlinkClick r:id="rId21" action="ppaction://hlinksldjump"/>
              </a:rPr>
              <a:t>4</a:t>
            </a:r>
            <a:endParaRPr lang="ru-RU" sz="5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468313" y="476250"/>
            <a:ext cx="8351837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solidFill>
                  <a:srgbClr val="990033"/>
                </a:solidFill>
              </a:rPr>
              <a:t>1.</a:t>
            </a:r>
            <a:r>
              <a:rPr lang="ru-RU" b="1">
                <a:solidFill>
                  <a:srgbClr val="990033"/>
                </a:solidFill>
              </a:rPr>
              <a:t>	</a:t>
            </a:r>
            <a:r>
              <a:rPr lang="ru-RU" sz="4000" b="1">
                <a:solidFill>
                  <a:srgbClr val="990033"/>
                </a:solidFill>
              </a:rPr>
              <a:t>Какое животное является     самым крупным из всех существовавших когда-либо на Земле</a:t>
            </a:r>
            <a:endParaRPr lang="ru-RU" sz="400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6027738"/>
            <a:ext cx="71056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990033"/>
                </a:solidFill>
              </a:rPr>
              <a:t>Синий кит: его масса 150 тонн</a:t>
            </a:r>
          </a:p>
        </p:txBody>
      </p:sp>
      <p:sp>
        <p:nvSpPr>
          <p:cNvPr id="17412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323850" y="260350"/>
            <a:ext cx="8640763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 dirty="0">
                <a:solidFill>
                  <a:srgbClr val="990033"/>
                </a:solidFill>
              </a:rPr>
              <a:t>2.</a:t>
            </a:r>
            <a:r>
              <a:rPr lang="ru-RU" b="1" dirty="0">
                <a:solidFill>
                  <a:srgbClr val="990033"/>
                </a:solidFill>
              </a:rPr>
              <a:t>	</a:t>
            </a:r>
            <a:r>
              <a:rPr lang="ru-RU" sz="3200" b="1" dirty="0">
                <a:solidFill>
                  <a:srgbClr val="990033"/>
                </a:solidFill>
              </a:rPr>
              <a:t>Есть ли у ветра зубы? Оказывается есть. Этот ветер появляется на горизонте облачком, которое растёт, растёт и с молниеносной скоростью уничтожает весь урожай. Что за «ветер», у которого есть зубы?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3062288" y="5876925"/>
            <a:ext cx="29432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800" b="1" dirty="0">
                <a:solidFill>
                  <a:srgbClr val="990033"/>
                </a:solidFill>
              </a:rPr>
              <a:t>Саранча </a:t>
            </a:r>
          </a:p>
        </p:txBody>
      </p:sp>
      <p:sp>
        <p:nvSpPr>
          <p:cNvPr id="18436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250825" y="260350"/>
            <a:ext cx="8569325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 dirty="0">
                <a:solidFill>
                  <a:srgbClr val="990033"/>
                </a:solidFill>
              </a:rPr>
              <a:t>3.</a:t>
            </a:r>
            <a:r>
              <a:rPr lang="ru-RU" sz="2400" b="1" dirty="0">
                <a:solidFill>
                  <a:srgbClr val="990033"/>
                </a:solidFill>
              </a:rPr>
              <a:t>	</a:t>
            </a:r>
            <a:r>
              <a:rPr lang="ru-RU" sz="4400" dirty="0" smtClean="0"/>
              <a:t> Птенцы какой птицы не знают матери? </a:t>
            </a:r>
            <a:endParaRPr lang="ru-RU" sz="4400" dirty="0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714348" y="5357826"/>
            <a:ext cx="72151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 smtClean="0">
                <a:solidFill>
                  <a:srgbClr val="990033"/>
                </a:solidFill>
              </a:rPr>
              <a:t>Кукушки</a:t>
            </a:r>
            <a:endParaRPr lang="ru-RU" sz="2800" b="1" dirty="0">
              <a:solidFill>
                <a:srgbClr val="990033"/>
              </a:solidFill>
            </a:endParaRPr>
          </a:p>
        </p:txBody>
      </p:sp>
      <p:sp>
        <p:nvSpPr>
          <p:cNvPr id="19460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j017401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3500438"/>
            <a:ext cx="3203575" cy="320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WordArt 8"/>
          <p:cNvSpPr>
            <a:spLocks noChangeArrowheads="1" noChangeShapeType="1" noTextEdit="1"/>
          </p:cNvSpPr>
          <p:nvPr/>
        </p:nvSpPr>
        <p:spPr bwMode="auto">
          <a:xfrm>
            <a:off x="2357438" y="857250"/>
            <a:ext cx="4429125" cy="5715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sz="1050" b="1" kern="10" dirty="0">
                <a:ln w="9525">
                  <a:solidFill>
                    <a:srgbClr val="990033"/>
                  </a:solidFill>
                  <a:round/>
                  <a:headEnd/>
                  <a:tailEnd/>
                </a:ln>
                <a:solidFill>
                  <a:srgbClr val="990033"/>
                </a:solidFill>
                <a:latin typeface="Arial"/>
                <a:cs typeface="Arial"/>
              </a:rPr>
              <a:t> 1   ТУР</a:t>
            </a:r>
          </a:p>
        </p:txBody>
      </p:sp>
      <p:sp>
        <p:nvSpPr>
          <p:cNvPr id="5124" name="Rectangle 11"/>
          <p:cNvSpPr>
            <a:spLocks noChangeArrowheads="1"/>
          </p:cNvSpPr>
          <p:nvPr/>
        </p:nvSpPr>
        <p:spPr bwMode="auto">
          <a:xfrm>
            <a:off x="8145463" y="59928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 </a:t>
            </a:r>
          </a:p>
        </p:txBody>
      </p:sp>
      <p:pic>
        <p:nvPicPr>
          <p:cNvPr id="5125" name="Picture 8" descr="3261597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3571875"/>
            <a:ext cx="2071688" cy="314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Rectangle 4"/>
          <p:cNvSpPr>
            <a:spLocks noChangeArrowheads="1"/>
          </p:cNvSpPr>
          <p:nvPr/>
        </p:nvSpPr>
        <p:spPr bwMode="auto">
          <a:xfrm>
            <a:off x="428625" y="1857375"/>
            <a:ext cx="81407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 dirty="0">
                <a:solidFill>
                  <a:srgbClr val="990033"/>
                </a:solidFill>
              </a:rPr>
              <a:t>Представление команд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395288" y="549275"/>
            <a:ext cx="82804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solidFill>
                  <a:srgbClr val="990033"/>
                </a:solidFill>
              </a:rPr>
              <a:t>4.</a:t>
            </a:r>
            <a:r>
              <a:rPr lang="ru-RU" sz="2400" b="1">
                <a:solidFill>
                  <a:srgbClr val="990033"/>
                </a:solidFill>
              </a:rPr>
              <a:t>	</a:t>
            </a:r>
            <a:r>
              <a:rPr lang="ru-RU" sz="4400" b="1">
                <a:solidFill>
                  <a:srgbClr val="990033"/>
                </a:solidFill>
              </a:rPr>
              <a:t>Какие растения, хвойные или лиственные, лучше сажать в городах с загрязнённым воздухом?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203575" y="5805488"/>
            <a:ext cx="39639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800" b="1" dirty="0">
                <a:solidFill>
                  <a:srgbClr val="990033"/>
                </a:solidFill>
              </a:rPr>
              <a:t>Лиственные</a:t>
            </a:r>
          </a:p>
        </p:txBody>
      </p:sp>
      <p:sp>
        <p:nvSpPr>
          <p:cNvPr id="20484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395288" y="549275"/>
            <a:ext cx="82804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 dirty="0">
                <a:solidFill>
                  <a:srgbClr val="990033"/>
                </a:solidFill>
              </a:rPr>
              <a:t>5.</a:t>
            </a:r>
            <a:r>
              <a:rPr lang="ru-RU" sz="2400" b="1" dirty="0">
                <a:solidFill>
                  <a:srgbClr val="990033"/>
                </a:solidFill>
              </a:rPr>
              <a:t>	</a:t>
            </a:r>
            <a:r>
              <a:rPr lang="ru-RU" sz="4400" dirty="0" smtClean="0"/>
              <a:t> Какая рыба может ударить током?    </a:t>
            </a:r>
            <a:endParaRPr lang="ru-RU" sz="4400" b="1" dirty="0">
              <a:solidFill>
                <a:srgbClr val="990033"/>
              </a:solidFill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500034" y="5500702"/>
            <a:ext cx="626370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800" b="1" dirty="0" smtClean="0">
                <a:solidFill>
                  <a:srgbClr val="990033"/>
                </a:solidFill>
              </a:rPr>
              <a:t>Электрический скат</a:t>
            </a:r>
            <a:endParaRPr lang="ru-RU" sz="4800" b="1" dirty="0">
              <a:solidFill>
                <a:srgbClr val="990033"/>
              </a:solidFill>
            </a:endParaRPr>
          </a:p>
        </p:txBody>
      </p:sp>
      <p:sp>
        <p:nvSpPr>
          <p:cNvPr id="21508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395288" y="549275"/>
            <a:ext cx="8280400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solidFill>
                  <a:srgbClr val="990033"/>
                </a:solidFill>
              </a:rPr>
              <a:t>6.</a:t>
            </a:r>
            <a:r>
              <a:rPr lang="ru-RU" sz="2400" b="1">
                <a:solidFill>
                  <a:srgbClr val="990033"/>
                </a:solidFill>
              </a:rPr>
              <a:t>	</a:t>
            </a:r>
            <a:r>
              <a:rPr lang="ru-RU" sz="4400" b="1">
                <a:solidFill>
                  <a:srgbClr val="990033"/>
                </a:solidFill>
              </a:rPr>
              <a:t>Как называется самая большая лягушка?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42875" y="5857875"/>
            <a:ext cx="7572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dirty="0">
                <a:solidFill>
                  <a:srgbClr val="990033"/>
                </a:solidFill>
              </a:rPr>
              <a:t>Лягушка-голиаф 40см длиной</a:t>
            </a:r>
          </a:p>
        </p:txBody>
      </p:sp>
      <p:sp>
        <p:nvSpPr>
          <p:cNvPr id="22532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ChangeArrowheads="1"/>
          </p:cNvSpPr>
          <p:nvPr/>
        </p:nvSpPr>
        <p:spPr bwMode="auto">
          <a:xfrm>
            <a:off x="395288" y="549275"/>
            <a:ext cx="8280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solidFill>
                  <a:srgbClr val="990033"/>
                </a:solidFill>
              </a:rPr>
              <a:t>7.</a:t>
            </a:r>
            <a:r>
              <a:rPr lang="ru-RU" sz="2400" b="1">
                <a:solidFill>
                  <a:srgbClr val="990033"/>
                </a:solidFill>
              </a:rPr>
              <a:t>	</a:t>
            </a:r>
            <a:r>
              <a:rPr lang="ru-RU" sz="4400" b="1">
                <a:solidFill>
                  <a:srgbClr val="990033"/>
                </a:solidFill>
              </a:rPr>
              <a:t>Что такое смог?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57188" y="5429250"/>
            <a:ext cx="75723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dirty="0">
                <a:solidFill>
                  <a:srgbClr val="990033"/>
                </a:solidFill>
              </a:rPr>
              <a:t>Густые туманы содержащие пыль и вредные газы</a:t>
            </a:r>
          </a:p>
        </p:txBody>
      </p:sp>
      <p:sp>
        <p:nvSpPr>
          <p:cNvPr id="23556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ChangeArrowheads="1"/>
          </p:cNvSpPr>
          <p:nvPr/>
        </p:nvSpPr>
        <p:spPr bwMode="auto">
          <a:xfrm>
            <a:off x="395288" y="549275"/>
            <a:ext cx="82804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solidFill>
                  <a:srgbClr val="990033"/>
                </a:solidFill>
              </a:rPr>
              <a:t>8.</a:t>
            </a:r>
            <a:r>
              <a:rPr lang="ru-RU" sz="2400" b="1">
                <a:solidFill>
                  <a:srgbClr val="990033"/>
                </a:solidFill>
              </a:rPr>
              <a:t>	</a:t>
            </a:r>
            <a:r>
              <a:rPr lang="ru-RU" sz="4400" b="1">
                <a:solidFill>
                  <a:srgbClr val="990033"/>
                </a:solidFill>
              </a:rPr>
              <a:t>Это дерево растёт в пустынях и полупустынях Средней Азии, Ирана, Афганистана. Его древесина такая плотная и тяжёлая, что тонет в воде.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786188" y="5857875"/>
            <a:ext cx="25717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dirty="0">
                <a:solidFill>
                  <a:srgbClr val="990033"/>
                </a:solidFill>
              </a:rPr>
              <a:t>Саксаул</a:t>
            </a:r>
          </a:p>
        </p:txBody>
      </p:sp>
      <p:sp>
        <p:nvSpPr>
          <p:cNvPr id="24580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ChangeArrowheads="1"/>
          </p:cNvSpPr>
          <p:nvPr/>
        </p:nvSpPr>
        <p:spPr bwMode="auto">
          <a:xfrm>
            <a:off x="357188" y="357188"/>
            <a:ext cx="8280400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solidFill>
                  <a:srgbClr val="990033"/>
                </a:solidFill>
              </a:rPr>
              <a:t>9.</a:t>
            </a:r>
            <a:r>
              <a:rPr lang="ru-RU" sz="2400" b="1">
                <a:solidFill>
                  <a:srgbClr val="990033"/>
                </a:solidFill>
              </a:rPr>
              <a:t>	</a:t>
            </a:r>
            <a:r>
              <a:rPr lang="ru-RU" sz="4400" b="1">
                <a:solidFill>
                  <a:srgbClr val="990033"/>
                </a:solidFill>
              </a:rPr>
              <a:t>В былые времена это растение называли солдатской травой: оно не боится ни мороза, ни жары, ни плохой почвы. Оно останавливает кровь и заживляет раны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2428875" y="5857875"/>
            <a:ext cx="39290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dirty="0">
                <a:solidFill>
                  <a:srgbClr val="990033"/>
                </a:solidFill>
              </a:rPr>
              <a:t>Тысячелистник</a:t>
            </a:r>
          </a:p>
        </p:txBody>
      </p:sp>
      <p:sp>
        <p:nvSpPr>
          <p:cNvPr id="25604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ChangeArrowheads="1"/>
          </p:cNvSpPr>
          <p:nvPr/>
        </p:nvSpPr>
        <p:spPr bwMode="auto">
          <a:xfrm>
            <a:off x="357188" y="357188"/>
            <a:ext cx="82804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 dirty="0" smtClean="0">
                <a:solidFill>
                  <a:srgbClr val="990033"/>
                </a:solidFill>
              </a:rPr>
              <a:t>10.</a:t>
            </a:r>
            <a:r>
              <a:rPr lang="ru-RU" sz="4400" dirty="0" smtClean="0"/>
              <a:t>Какое</a:t>
            </a:r>
            <a:r>
              <a:rPr lang="ru-RU" sz="4400" dirty="0" smtClean="0"/>
              <a:t>..животное..называют.«Кораблем..пустыни»? </a:t>
            </a:r>
            <a:endParaRPr lang="ru-RU" sz="4400" b="1" dirty="0">
              <a:solidFill>
                <a:srgbClr val="990033"/>
              </a:solidFill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2428875" y="5857875"/>
            <a:ext cx="39290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dirty="0" smtClean="0">
                <a:solidFill>
                  <a:srgbClr val="990033"/>
                </a:solidFill>
              </a:rPr>
              <a:t>Верблюд</a:t>
            </a:r>
            <a:endParaRPr lang="ru-RU" sz="3600" b="1" dirty="0">
              <a:solidFill>
                <a:srgbClr val="990033"/>
              </a:solidFill>
            </a:endParaRPr>
          </a:p>
        </p:txBody>
      </p:sp>
      <p:sp>
        <p:nvSpPr>
          <p:cNvPr id="26628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357188" y="357188"/>
            <a:ext cx="8280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 dirty="0">
                <a:solidFill>
                  <a:srgbClr val="990033"/>
                </a:solidFill>
              </a:rPr>
              <a:t>11</a:t>
            </a:r>
            <a:r>
              <a:rPr lang="ru-RU" sz="6000" b="1" dirty="0" smtClean="0">
                <a:solidFill>
                  <a:srgbClr val="990033"/>
                </a:solidFill>
              </a:rPr>
              <a:t>.</a:t>
            </a:r>
            <a:r>
              <a:rPr lang="ru-RU" sz="2400" dirty="0" smtClean="0"/>
              <a:t> </a:t>
            </a:r>
            <a:r>
              <a:rPr lang="ru-RU" sz="3600" dirty="0" smtClean="0"/>
              <a:t>Какое животное является символом мудрости ?</a:t>
            </a:r>
            <a:r>
              <a:rPr lang="ru-RU" sz="2400" dirty="0" smtClean="0"/>
              <a:t> </a:t>
            </a:r>
            <a:r>
              <a:rPr lang="ru-RU" sz="2400" b="1" dirty="0">
                <a:solidFill>
                  <a:srgbClr val="990033"/>
                </a:solidFill>
              </a:rPr>
              <a:t>	</a:t>
            </a:r>
            <a:endParaRPr lang="ru-RU" sz="4400" b="1" dirty="0">
              <a:solidFill>
                <a:srgbClr val="990033"/>
              </a:solidFill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500063" y="5857875"/>
            <a:ext cx="6858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dirty="0" smtClean="0">
                <a:solidFill>
                  <a:srgbClr val="990033"/>
                </a:solidFill>
              </a:rPr>
              <a:t>Змея</a:t>
            </a:r>
            <a:endParaRPr lang="ru-RU" sz="3600" b="1" dirty="0">
              <a:solidFill>
                <a:srgbClr val="990033"/>
              </a:solidFill>
            </a:endParaRPr>
          </a:p>
        </p:txBody>
      </p:sp>
      <p:sp>
        <p:nvSpPr>
          <p:cNvPr id="27652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ChangeArrowheads="1"/>
          </p:cNvSpPr>
          <p:nvPr/>
        </p:nvSpPr>
        <p:spPr bwMode="auto">
          <a:xfrm>
            <a:off x="357188" y="357188"/>
            <a:ext cx="8280400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solidFill>
                  <a:srgbClr val="990033"/>
                </a:solidFill>
              </a:rPr>
              <a:t>12.</a:t>
            </a:r>
            <a:r>
              <a:rPr lang="ru-RU" sz="2400" b="1">
                <a:solidFill>
                  <a:srgbClr val="990033"/>
                </a:solidFill>
              </a:rPr>
              <a:t>	</a:t>
            </a:r>
            <a:r>
              <a:rPr lang="ru-RU" sz="3600" b="1">
                <a:solidFill>
                  <a:srgbClr val="990033"/>
                </a:solidFill>
              </a:rPr>
              <a:t>Удар лапы африканского страуса намного сильнее лошадиного копыта. Но в случае нападения отогнать птицу несложно, причём безо всякого вреда для неё. Как это сделать?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57188" y="5286375"/>
            <a:ext cx="76438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990033"/>
                </a:solidFill>
              </a:rPr>
              <a:t>Поднять над головой палку с надетым на неё головным убором: страус нападает только на тех противников, которые ниже его ростом.</a:t>
            </a:r>
          </a:p>
        </p:txBody>
      </p:sp>
      <p:sp>
        <p:nvSpPr>
          <p:cNvPr id="28676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ChangeArrowheads="1"/>
          </p:cNvSpPr>
          <p:nvPr/>
        </p:nvSpPr>
        <p:spPr bwMode="auto">
          <a:xfrm>
            <a:off x="357188" y="357188"/>
            <a:ext cx="82804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solidFill>
                  <a:srgbClr val="990033"/>
                </a:solidFill>
              </a:rPr>
              <a:t>13.</a:t>
            </a:r>
            <a:r>
              <a:rPr lang="ru-RU" sz="2400" b="1">
                <a:solidFill>
                  <a:srgbClr val="990033"/>
                </a:solidFill>
              </a:rPr>
              <a:t>	</a:t>
            </a:r>
            <a:r>
              <a:rPr lang="ru-RU" sz="3600" b="1">
                <a:solidFill>
                  <a:srgbClr val="990033"/>
                </a:solidFill>
              </a:rPr>
              <a:t>Какие птицы сохраняют супружескую верность на всю жизнь?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642910" y="5715016"/>
            <a:ext cx="30718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990033"/>
                </a:solidFill>
              </a:rPr>
              <a:t>Лебеди</a:t>
            </a:r>
            <a:endParaRPr lang="ru-RU" sz="2800" b="1" dirty="0">
              <a:solidFill>
                <a:srgbClr val="990033"/>
              </a:solidFill>
            </a:endParaRPr>
          </a:p>
        </p:txBody>
      </p:sp>
      <p:sp>
        <p:nvSpPr>
          <p:cNvPr id="29700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8313" y="4724400"/>
            <a:ext cx="863600" cy="865188"/>
          </a:xfrm>
          <a:prstGeom prst="actionButtonBlank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 u="sng" dirty="0">
                <a:hlinkClick r:id="rId3" action="ppaction://hlinksldjump"/>
              </a:rPr>
              <a:t>11</a:t>
            </a:r>
            <a:endParaRPr lang="ru-RU" sz="5400" b="1" u="sng" dirty="0"/>
          </a:p>
        </p:txBody>
      </p:sp>
      <p:sp>
        <p:nvSpPr>
          <p:cNvPr id="16387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88" name="WordArt 6"/>
          <p:cNvSpPr>
            <a:spLocks noChangeArrowheads="1" noChangeShapeType="1" noTextEdit="1"/>
          </p:cNvSpPr>
          <p:nvPr/>
        </p:nvSpPr>
        <p:spPr bwMode="auto">
          <a:xfrm>
            <a:off x="395288" y="549275"/>
            <a:ext cx="8351837" cy="20161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974852"/>
              </a:avLst>
            </a:prstTxWarp>
          </a:bodyPr>
          <a:lstStyle/>
          <a:p>
            <a:pPr algn="ctr"/>
            <a:r>
              <a:rPr lang="ru-RU" sz="3600" b="1" kern="10" dirty="0" smtClean="0">
                <a:ln w="9525">
                  <a:solidFill>
                    <a:srgbClr val="990033"/>
                  </a:solidFill>
                  <a:round/>
                  <a:headEnd/>
                  <a:tailEnd/>
                </a:ln>
                <a:solidFill>
                  <a:srgbClr val="990033"/>
                </a:solidFill>
                <a:latin typeface="Arial"/>
                <a:cs typeface="Arial"/>
              </a:rPr>
              <a:t>Физика - математика</a:t>
            </a:r>
            <a:endParaRPr lang="ru-RU" sz="3600" b="1" kern="10" dirty="0">
              <a:ln w="9525">
                <a:solidFill>
                  <a:srgbClr val="990033"/>
                </a:solidFill>
                <a:round/>
                <a:headEnd/>
                <a:tailEnd/>
              </a:ln>
              <a:solidFill>
                <a:srgbClr val="990033"/>
              </a:solidFill>
              <a:latin typeface="Arial"/>
              <a:cs typeface="Arial"/>
            </a:endParaRPr>
          </a:p>
        </p:txBody>
      </p:sp>
      <p:sp>
        <p:nvSpPr>
          <p:cNvPr id="16389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258888" y="3357563"/>
            <a:ext cx="863600" cy="865187"/>
          </a:xfrm>
          <a:prstGeom prst="actionButtonBlank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 u="sng" dirty="0" smtClean="0">
                <a:hlinkClick r:id="rId5" action="ppaction://hlinksldjump"/>
              </a:rPr>
              <a:t>5</a:t>
            </a:r>
            <a:endParaRPr lang="ru-RU" sz="5400" b="1" u="sng" dirty="0"/>
          </a:p>
        </p:txBody>
      </p:sp>
      <p:sp>
        <p:nvSpPr>
          <p:cNvPr id="16390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050" y="1916113"/>
            <a:ext cx="863600" cy="865187"/>
          </a:xfrm>
          <a:prstGeom prst="actionButtonBlank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 dirty="0">
                <a:hlinkClick r:id="rId6" action="ppaction://hlinksldjump"/>
              </a:rPr>
              <a:t>1</a:t>
            </a:r>
            <a:endParaRPr lang="ru-RU" sz="5400" b="1" dirty="0"/>
          </a:p>
        </p:txBody>
      </p:sp>
      <p:sp>
        <p:nvSpPr>
          <p:cNvPr id="16391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4724400"/>
            <a:ext cx="863600" cy="865188"/>
          </a:xfrm>
          <a:prstGeom prst="actionButtonBlank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 dirty="0">
                <a:hlinkClick r:id="rId7" action="ppaction://hlinksldjump"/>
              </a:rPr>
              <a:t>12</a:t>
            </a:r>
            <a:endParaRPr lang="ru-RU" sz="5400" b="1" dirty="0"/>
          </a:p>
        </p:txBody>
      </p:sp>
      <p:sp>
        <p:nvSpPr>
          <p:cNvPr id="1639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27313" y="4724400"/>
            <a:ext cx="863600" cy="865188"/>
          </a:xfrm>
          <a:prstGeom prst="actionButtonBlank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 dirty="0">
                <a:hlinkClick r:id="rId8" action="ppaction://hlinksldjump"/>
              </a:rPr>
              <a:t>13</a:t>
            </a:r>
            <a:endParaRPr lang="ru-RU" sz="5400" b="1" dirty="0"/>
          </a:p>
        </p:txBody>
      </p:sp>
      <p:sp>
        <p:nvSpPr>
          <p:cNvPr id="16393" name="AutoShape 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708400" y="4724400"/>
            <a:ext cx="863600" cy="865188"/>
          </a:xfrm>
          <a:prstGeom prst="actionButtonBlank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 dirty="0">
                <a:hlinkClick r:id="rId9" action="ppaction://hlinksldjump"/>
              </a:rPr>
              <a:t>14</a:t>
            </a:r>
            <a:endParaRPr lang="ru-RU" sz="5400" b="1" dirty="0"/>
          </a:p>
        </p:txBody>
      </p:sp>
      <p:sp>
        <p:nvSpPr>
          <p:cNvPr id="16394" name="AutoShape 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7900" y="4724400"/>
            <a:ext cx="863600" cy="865188"/>
          </a:xfrm>
          <a:prstGeom prst="actionButtonBlank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 dirty="0">
                <a:solidFill>
                  <a:srgbClr val="002060"/>
                </a:solidFill>
                <a:hlinkClick r:id="rId10" action="ppaction://hlinksldjump"/>
              </a:rPr>
              <a:t>15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16395" name="AutoShape 1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867400" y="4724400"/>
            <a:ext cx="863600" cy="865188"/>
          </a:xfrm>
          <a:prstGeom prst="actionButtonBlank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 dirty="0">
                <a:hlinkClick r:id="rId11" action="ppaction://hlinksldjump"/>
              </a:rPr>
              <a:t>16</a:t>
            </a:r>
            <a:endParaRPr lang="ru-RU" sz="5400" b="1" dirty="0"/>
          </a:p>
        </p:txBody>
      </p:sp>
      <p:sp>
        <p:nvSpPr>
          <p:cNvPr id="16396" name="AutoShape 1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948488" y="4724400"/>
            <a:ext cx="863600" cy="865188"/>
          </a:xfrm>
          <a:prstGeom prst="actionButtonBlank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 dirty="0">
                <a:hlinkClick r:id="rId12" action="ppaction://hlinksldjump"/>
              </a:rPr>
              <a:t>17</a:t>
            </a:r>
            <a:endParaRPr lang="ru-RU" sz="5400" b="1" dirty="0"/>
          </a:p>
        </p:txBody>
      </p:sp>
      <p:sp>
        <p:nvSpPr>
          <p:cNvPr id="16397" name="AutoShape 1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027988" y="4724400"/>
            <a:ext cx="863600" cy="865188"/>
          </a:xfrm>
          <a:prstGeom prst="actionButtonBlank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 dirty="0">
                <a:hlinkClick r:id="rId13" action="ppaction://hlinksldjump"/>
              </a:rPr>
              <a:t>18</a:t>
            </a:r>
            <a:endParaRPr lang="ru-RU" sz="5400" b="1" dirty="0"/>
          </a:p>
        </p:txBody>
      </p:sp>
      <p:sp>
        <p:nvSpPr>
          <p:cNvPr id="16398" name="AutoShape 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11413" y="3355975"/>
            <a:ext cx="863600" cy="865188"/>
          </a:xfrm>
          <a:prstGeom prst="actionButtonBlank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 u="sng" dirty="0">
                <a:hlinkClick r:id="rId14" action="ppaction://hlinksldjump"/>
              </a:rPr>
              <a:t>6</a:t>
            </a:r>
            <a:endParaRPr lang="ru-RU" sz="5400" b="1" u="sng" dirty="0"/>
          </a:p>
        </p:txBody>
      </p:sp>
      <p:sp>
        <p:nvSpPr>
          <p:cNvPr id="16399" name="AutoShape 1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072313" y="3429000"/>
            <a:ext cx="863600" cy="865188"/>
          </a:xfrm>
          <a:prstGeom prst="actionButtonBlank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 u="sng" dirty="0">
                <a:hlinkClick r:id="rId15" action="ppaction://hlinksldjump"/>
              </a:rPr>
              <a:t>10</a:t>
            </a:r>
            <a:endParaRPr lang="ru-RU" sz="5400" b="1" u="sng" dirty="0"/>
          </a:p>
        </p:txBody>
      </p:sp>
      <p:sp>
        <p:nvSpPr>
          <p:cNvPr id="16400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16463" y="3355975"/>
            <a:ext cx="863600" cy="865188"/>
          </a:xfrm>
          <a:prstGeom prst="actionButtonBlank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 u="sng" dirty="0">
                <a:hlinkClick r:id="rId16" action="ppaction://hlinksldjump"/>
              </a:rPr>
              <a:t>8</a:t>
            </a:r>
            <a:endParaRPr lang="ru-RU" sz="5400" b="1" u="sng" dirty="0"/>
          </a:p>
        </p:txBody>
      </p:sp>
      <p:sp>
        <p:nvSpPr>
          <p:cNvPr id="16401" name="AutoShape 2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868988" y="3357563"/>
            <a:ext cx="863600" cy="865187"/>
          </a:xfrm>
          <a:prstGeom prst="actionButtonBlank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 u="sng" dirty="0">
                <a:hlinkClick r:id="rId17" action="ppaction://hlinksldjump"/>
              </a:rPr>
              <a:t>9</a:t>
            </a:r>
            <a:endParaRPr lang="ru-RU" sz="5400" b="1" u="sng" dirty="0"/>
          </a:p>
        </p:txBody>
      </p:sp>
      <p:sp>
        <p:nvSpPr>
          <p:cNvPr id="16402" name="AutoShape 2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00438" y="3357563"/>
            <a:ext cx="863600" cy="865187"/>
          </a:xfrm>
          <a:prstGeom prst="actionButtonBlank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 u="sng" dirty="0">
                <a:hlinkClick r:id="rId18" action="ppaction://hlinksldjump"/>
              </a:rPr>
              <a:t>7</a:t>
            </a:r>
            <a:endParaRPr lang="ru-RU" sz="5400" b="1" u="sng" dirty="0"/>
          </a:p>
        </p:txBody>
      </p:sp>
      <p:sp>
        <p:nvSpPr>
          <p:cNvPr id="16403" name="AutoShape 2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63938" y="1916113"/>
            <a:ext cx="863600" cy="865187"/>
          </a:xfrm>
          <a:prstGeom prst="actionButtonBlank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 dirty="0">
                <a:hlinkClick r:id="rId19" action="ppaction://hlinksldjump"/>
              </a:rPr>
              <a:t>2</a:t>
            </a:r>
            <a:endParaRPr lang="ru-RU" sz="5400" b="1" dirty="0"/>
          </a:p>
        </p:txBody>
      </p:sp>
      <p:sp>
        <p:nvSpPr>
          <p:cNvPr id="16404" name="AutoShape 2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76825" y="1916113"/>
            <a:ext cx="863600" cy="865187"/>
          </a:xfrm>
          <a:prstGeom prst="actionButtonBlank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 dirty="0">
                <a:hlinkClick r:id="rId5" action="ppaction://hlinksldjump"/>
              </a:rPr>
              <a:t>3</a:t>
            </a:r>
            <a:endParaRPr lang="ru-RU" sz="5400" b="1" dirty="0"/>
          </a:p>
        </p:txBody>
      </p:sp>
      <p:sp>
        <p:nvSpPr>
          <p:cNvPr id="16405" name="AutoShape 2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300788" y="1916113"/>
            <a:ext cx="863600" cy="865187"/>
          </a:xfrm>
          <a:prstGeom prst="actionButtonBlank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>
                <a:hlinkClick r:id="rId20" action="ppaction://hlinksldjump"/>
              </a:rPr>
              <a:t>4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ChangeArrowheads="1"/>
          </p:cNvSpPr>
          <p:nvPr/>
        </p:nvSpPr>
        <p:spPr bwMode="auto">
          <a:xfrm>
            <a:off x="357188" y="357188"/>
            <a:ext cx="82804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 dirty="0">
                <a:solidFill>
                  <a:srgbClr val="990033"/>
                </a:solidFill>
              </a:rPr>
              <a:t>14.</a:t>
            </a:r>
            <a:r>
              <a:rPr lang="ru-RU" sz="2400" b="1" dirty="0">
                <a:solidFill>
                  <a:srgbClr val="990033"/>
                </a:solidFill>
              </a:rPr>
              <a:t>	</a:t>
            </a:r>
            <a:r>
              <a:rPr lang="ru-RU" sz="3600" b="1" dirty="0">
                <a:solidFill>
                  <a:srgbClr val="990033"/>
                </a:solidFill>
              </a:rPr>
              <a:t>В какую погоду выбросы промышленных предприятий в атмосферу особенно опасны?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500063" y="6072188"/>
            <a:ext cx="5857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990033"/>
                </a:solidFill>
              </a:rPr>
              <a:t>В безветренную и влажную</a:t>
            </a:r>
          </a:p>
        </p:txBody>
      </p:sp>
      <p:sp>
        <p:nvSpPr>
          <p:cNvPr id="30724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ChangeArrowheads="1"/>
          </p:cNvSpPr>
          <p:nvPr/>
        </p:nvSpPr>
        <p:spPr bwMode="auto">
          <a:xfrm>
            <a:off x="357188" y="357188"/>
            <a:ext cx="8280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solidFill>
                  <a:srgbClr val="990033"/>
                </a:solidFill>
              </a:rPr>
              <a:t>15.</a:t>
            </a:r>
            <a:r>
              <a:rPr lang="ru-RU" sz="2400" b="1">
                <a:solidFill>
                  <a:srgbClr val="990033"/>
                </a:solidFill>
              </a:rPr>
              <a:t>	</a:t>
            </a:r>
            <a:endParaRPr lang="ru-RU" sz="3600" b="1">
              <a:solidFill>
                <a:srgbClr val="990033"/>
              </a:solidFill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4286250" y="6072188"/>
            <a:ext cx="23574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990033"/>
                </a:solidFill>
              </a:rPr>
              <a:t>одуванчик</a:t>
            </a:r>
          </a:p>
        </p:txBody>
      </p:sp>
      <p:sp>
        <p:nvSpPr>
          <p:cNvPr id="31748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785918" y="642918"/>
            <a:ext cx="6715172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400" b="1" dirty="0">
                <a:ln w="1905">
                  <a:solidFill>
                    <a:srgbClr val="00B0F0"/>
                  </a:solidFill>
                </a:ln>
                <a:solidFill>
                  <a:srgbClr val="86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Какой цветок отцветая,  разлетается на все стороны света  ?</a:t>
            </a:r>
            <a:endParaRPr lang="ru-RU" sz="4400" dirty="0">
              <a:solidFill>
                <a:srgbClr val="86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ChangeArrowheads="1"/>
          </p:cNvSpPr>
          <p:nvPr/>
        </p:nvSpPr>
        <p:spPr bwMode="auto">
          <a:xfrm>
            <a:off x="357188" y="357188"/>
            <a:ext cx="8280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solidFill>
                  <a:srgbClr val="990033"/>
                </a:solidFill>
              </a:rPr>
              <a:t>16.</a:t>
            </a:r>
            <a:r>
              <a:rPr lang="ru-RU" sz="2400" b="1">
                <a:solidFill>
                  <a:srgbClr val="990033"/>
                </a:solidFill>
              </a:rPr>
              <a:t>	</a:t>
            </a:r>
            <a:endParaRPr lang="ru-RU" sz="3600" b="1">
              <a:solidFill>
                <a:srgbClr val="990033"/>
              </a:solidFill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4286250" y="6072188"/>
            <a:ext cx="23574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990033"/>
                </a:solidFill>
              </a:rPr>
              <a:t>роза</a:t>
            </a:r>
          </a:p>
        </p:txBody>
      </p:sp>
      <p:sp>
        <p:nvSpPr>
          <p:cNvPr id="32772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785918" y="642918"/>
            <a:ext cx="6643734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000" b="1" dirty="0">
                <a:ln w="1905">
                  <a:solidFill>
                    <a:srgbClr val="00B0F0"/>
                  </a:solidFill>
                </a:ln>
                <a:solidFill>
                  <a:srgbClr val="86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Какой цветок называют царицей цветов?</a:t>
            </a:r>
            <a:endParaRPr lang="ru-RU" sz="4000" dirty="0">
              <a:solidFill>
                <a:srgbClr val="86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ChangeArrowheads="1"/>
          </p:cNvSpPr>
          <p:nvPr/>
        </p:nvSpPr>
        <p:spPr bwMode="auto">
          <a:xfrm>
            <a:off x="357188" y="357188"/>
            <a:ext cx="8280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 dirty="0">
                <a:solidFill>
                  <a:srgbClr val="990033"/>
                </a:solidFill>
              </a:rPr>
              <a:t>1</a:t>
            </a:r>
            <a:r>
              <a:rPr lang="en-US" sz="6000" b="1" dirty="0">
                <a:solidFill>
                  <a:srgbClr val="990033"/>
                </a:solidFill>
              </a:rPr>
              <a:t>7</a:t>
            </a:r>
            <a:r>
              <a:rPr lang="ru-RU" sz="6000" b="1" dirty="0" smtClean="0">
                <a:solidFill>
                  <a:srgbClr val="990033"/>
                </a:solidFill>
              </a:rPr>
              <a:t>.</a:t>
            </a:r>
            <a:r>
              <a:rPr lang="ru-RU" sz="2400" dirty="0" smtClean="0"/>
              <a:t> </a:t>
            </a:r>
            <a:r>
              <a:rPr lang="ru-RU" sz="4000" dirty="0" smtClean="0"/>
              <a:t>Кто носит крепость на себе? </a:t>
            </a:r>
            <a:r>
              <a:rPr lang="ru-RU" sz="4000" b="1" dirty="0">
                <a:solidFill>
                  <a:srgbClr val="990033"/>
                </a:solidFill>
              </a:rPr>
              <a:t>	</a:t>
            </a:r>
            <a:endParaRPr lang="ru-RU" sz="4000" b="1" dirty="0">
              <a:solidFill>
                <a:srgbClr val="860000"/>
              </a:solidFill>
            </a:endParaRPr>
          </a:p>
        </p:txBody>
      </p:sp>
      <p:sp>
        <p:nvSpPr>
          <p:cNvPr id="33796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3797" name="Прямоугольник 5"/>
          <p:cNvSpPr>
            <a:spLocks noChangeArrowheads="1"/>
          </p:cNvSpPr>
          <p:nvPr/>
        </p:nvSpPr>
        <p:spPr bwMode="auto">
          <a:xfrm>
            <a:off x="1785938" y="642938"/>
            <a:ext cx="66436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4000">
              <a:solidFill>
                <a:srgbClr val="86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ChangeArrowheads="1"/>
          </p:cNvSpPr>
          <p:nvPr/>
        </p:nvSpPr>
        <p:spPr bwMode="auto">
          <a:xfrm>
            <a:off x="357188" y="357188"/>
            <a:ext cx="82804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 dirty="0" smtClean="0">
                <a:solidFill>
                  <a:srgbClr val="990033"/>
                </a:solidFill>
              </a:rPr>
              <a:t>18.</a:t>
            </a:r>
            <a:r>
              <a:rPr lang="ru-RU" sz="2400" dirty="0" smtClean="0">
                <a:solidFill>
                  <a:schemeClr val="folHlink"/>
                </a:solidFill>
              </a:rPr>
              <a:t> </a:t>
            </a:r>
            <a:r>
              <a:rPr lang="ru-RU" sz="3600" dirty="0">
                <a:solidFill>
                  <a:srgbClr val="860000"/>
                </a:solidFill>
              </a:rPr>
              <a:t>Как переводится название «Гринпис»?</a:t>
            </a:r>
          </a:p>
          <a:p>
            <a:r>
              <a:rPr lang="ru-RU" sz="2400" b="1" dirty="0">
                <a:solidFill>
                  <a:srgbClr val="990033"/>
                </a:solidFill>
              </a:rPr>
              <a:t>	</a:t>
            </a:r>
            <a:endParaRPr lang="ru-RU" sz="3600" b="1" dirty="0">
              <a:solidFill>
                <a:srgbClr val="990033"/>
              </a:solidFill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214688" y="6072188"/>
            <a:ext cx="3429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990033"/>
                </a:solidFill>
              </a:rPr>
              <a:t>Зелёный мир</a:t>
            </a:r>
          </a:p>
        </p:txBody>
      </p:sp>
      <p:sp>
        <p:nvSpPr>
          <p:cNvPr id="34820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34821" name="Picture 4" descr="greenpeac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0" y="2071688"/>
            <a:ext cx="34575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57250"/>
            <a:ext cx="7696200" cy="3867150"/>
          </a:xfrm>
          <a:solidFill>
            <a:schemeClr val="bg1"/>
          </a:solidFill>
        </p:spPr>
        <p:txBody>
          <a:bodyPr/>
          <a:lstStyle/>
          <a:p>
            <a:pPr algn="ctr">
              <a:buFontTx/>
              <a:buNone/>
            </a:pPr>
            <a:r>
              <a:rPr lang="ru-RU" sz="2000" smtClean="0">
                <a:solidFill>
                  <a:schemeClr val="folHlink"/>
                </a:solidFill>
              </a:rPr>
              <a:t>Разгадай ребусы:</a:t>
            </a:r>
          </a:p>
          <a:p>
            <a:pPr algn="ctr">
              <a:buFontTx/>
              <a:buNone/>
            </a:pPr>
            <a:endParaRPr lang="ru-RU" sz="2000" smtClean="0">
              <a:solidFill>
                <a:schemeClr val="folHlink"/>
              </a:solidFill>
            </a:endParaRPr>
          </a:p>
          <a:p>
            <a:pPr>
              <a:buFontTx/>
              <a:buNone/>
            </a:pPr>
            <a:endParaRPr lang="ru-RU" sz="2000" smtClean="0">
              <a:solidFill>
                <a:schemeClr val="folHlink"/>
              </a:solidFill>
            </a:endParaRPr>
          </a:p>
          <a:p>
            <a:pPr>
              <a:buFontTx/>
              <a:buNone/>
            </a:pPr>
            <a:endParaRPr lang="ru-RU" sz="2000" smtClean="0">
              <a:solidFill>
                <a:schemeClr val="folHlink"/>
              </a:solidFill>
            </a:endParaRPr>
          </a:p>
        </p:txBody>
      </p:sp>
      <p:sp>
        <p:nvSpPr>
          <p:cNvPr id="36867" name="WordArt 4"/>
          <p:cNvSpPr>
            <a:spLocks noChangeArrowheads="1" noChangeShapeType="1" noTextEdit="1"/>
          </p:cNvSpPr>
          <p:nvPr/>
        </p:nvSpPr>
        <p:spPr bwMode="auto">
          <a:xfrm>
            <a:off x="1066800" y="1905000"/>
            <a:ext cx="2987675" cy="21288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9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с3ж</a:t>
            </a:r>
          </a:p>
        </p:txBody>
      </p:sp>
      <p:sp>
        <p:nvSpPr>
          <p:cNvPr id="28677" name="WordArt 5"/>
          <p:cNvSpPr>
            <a:spLocks noChangeArrowheads="1" noChangeShapeType="1" noTextEdit="1"/>
          </p:cNvSpPr>
          <p:nvPr/>
        </p:nvSpPr>
        <p:spPr bwMode="auto">
          <a:xfrm>
            <a:off x="4953000" y="3657600"/>
            <a:ext cx="3387725" cy="2624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4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"/>
                <a:cs typeface="Arial"/>
              </a:rPr>
              <a:t>40а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Рисунок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1000"/>
            <a:ext cx="10985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1" name="Рисунок 1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685800"/>
            <a:ext cx="7572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2" name="Рисунок 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2200" y="685800"/>
            <a:ext cx="12192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3" name="Рисунок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33800" y="838200"/>
            <a:ext cx="914400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4" name="Rectangle 8"/>
          <p:cNvSpPr>
            <a:spLocks noChangeArrowheads="1"/>
          </p:cNvSpPr>
          <p:nvPr/>
        </p:nvSpPr>
        <p:spPr bwMode="auto">
          <a:xfrm>
            <a:off x="0" y="1730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7895" name="Rectangle 9"/>
          <p:cNvSpPr>
            <a:spLocks noChangeArrowheads="1"/>
          </p:cNvSpPr>
          <p:nvPr/>
        </p:nvSpPr>
        <p:spPr bwMode="auto">
          <a:xfrm>
            <a:off x="457200" y="2171700"/>
            <a:ext cx="518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200" b="1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    </a:t>
            </a:r>
            <a:r>
              <a:rPr lang="ru-RU" sz="1400" b="1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1                      1, 2, 3                 1, 2                              1</a:t>
            </a:r>
            <a:endParaRPr lang="ru-RU" sz="1400"/>
          </a:p>
        </p:txBody>
      </p:sp>
      <p:sp>
        <p:nvSpPr>
          <p:cNvPr id="37896" name="WordArt 10"/>
          <p:cNvSpPr>
            <a:spLocks noChangeArrowheads="1" noChangeShapeType="1" noTextEdit="1"/>
          </p:cNvSpPr>
          <p:nvPr/>
        </p:nvSpPr>
        <p:spPr bwMode="auto">
          <a:xfrm>
            <a:off x="4724400" y="2667000"/>
            <a:ext cx="3067050" cy="3581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9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О</a:t>
            </a:r>
          </a:p>
        </p:txBody>
      </p:sp>
      <p:sp>
        <p:nvSpPr>
          <p:cNvPr id="37897" name="WordArt 11"/>
          <p:cNvSpPr>
            <a:spLocks noChangeArrowheads="1" noChangeShapeType="1" noTextEdit="1"/>
          </p:cNvSpPr>
          <p:nvPr/>
        </p:nvSpPr>
        <p:spPr bwMode="auto">
          <a:xfrm>
            <a:off x="5638800" y="4114800"/>
            <a:ext cx="1219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рона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6375" y="1268413"/>
            <a:ext cx="6430963" cy="450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5868144" y="548680"/>
            <a:ext cx="2653352" cy="637812"/>
          </a:xfrm>
          <a:prstGeom prst="roundRect">
            <a:avLst/>
          </a:prstGeom>
          <a:blipFill>
            <a:blip r:embed="rId3" cstate="screen"/>
            <a:tile tx="0" ty="0" sx="100000" sy="100000" flip="none" algn="tl"/>
          </a:blip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комар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868144" y="548680"/>
            <a:ext cx="2664296" cy="648072"/>
          </a:xfrm>
          <a:prstGeom prst="roundRect">
            <a:avLst/>
          </a:prstGeom>
          <a:blipFill>
            <a:blip r:embed="rId4" cstate="screen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ОТВЕТ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867400" y="549275"/>
            <a:ext cx="2663825" cy="63817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172450" y="5949950"/>
            <a:ext cx="431800" cy="431800"/>
          </a:xfrm>
          <a:prstGeom prst="actionButtonForwardNex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5868144" y="548680"/>
            <a:ext cx="2653352" cy="637812"/>
          </a:xfrm>
          <a:prstGeom prst="roundRect">
            <a:avLst/>
          </a:prstGeom>
          <a:blipFill>
            <a:blip r:embed="rId2" cstate="screen"/>
            <a:tile tx="0" ty="0" sx="100000" sy="100000" flip="none" algn="tl"/>
          </a:blip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ласточка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868144" y="548680"/>
            <a:ext cx="2664296" cy="648072"/>
          </a:xfrm>
          <a:prstGeom prst="roundRect">
            <a:avLst/>
          </a:prstGeom>
          <a:blipFill>
            <a:blip r:embed="rId3" cstate="screen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ОТВЕТ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867400" y="549275"/>
            <a:ext cx="2663825" cy="63817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172450" y="5949950"/>
            <a:ext cx="431800" cy="431800"/>
          </a:xfrm>
          <a:prstGeom prst="actionButtonForwardNex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1274" name="Picture 1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088" y="1268413"/>
            <a:ext cx="7542212" cy="477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5868144" y="620688"/>
            <a:ext cx="2653352" cy="637812"/>
          </a:xfrm>
          <a:prstGeom prst="roundRect">
            <a:avLst/>
          </a:prstGeom>
          <a:blipFill>
            <a:blip r:embed="rId2" cstate="screen"/>
            <a:tile tx="0" ty="0" sx="100000" sy="100000" flip="none" algn="tl"/>
          </a:blip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сова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868144" y="620688"/>
            <a:ext cx="2664296" cy="648072"/>
          </a:xfrm>
          <a:prstGeom prst="roundRect">
            <a:avLst/>
          </a:prstGeom>
          <a:blipFill>
            <a:blip r:embed="rId3" cstate="screen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ОТВЕТ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867400" y="620713"/>
            <a:ext cx="2663825" cy="63817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172450" y="5949950"/>
            <a:ext cx="431800" cy="431800"/>
          </a:xfrm>
          <a:prstGeom prst="actionButtonForwardNex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5370" name="Picture 1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5963" y="576263"/>
            <a:ext cx="5172075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468313" y="476250"/>
            <a:ext cx="8351837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 dirty="0">
                <a:solidFill>
                  <a:srgbClr val="990033"/>
                </a:solidFill>
              </a:rPr>
              <a:t>1.</a:t>
            </a:r>
            <a:r>
              <a:rPr lang="ru-RU" b="1" dirty="0">
                <a:solidFill>
                  <a:srgbClr val="990033"/>
                </a:solidFill>
              </a:rPr>
              <a:t>	</a:t>
            </a:r>
            <a:r>
              <a:rPr lang="ru-RU" sz="40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В коробке лежат карандаши: 6 красных и 9 синих. В темноте берут карандаши, сколько надо взять, чтобы среди них было не менее 2 синих?</a:t>
            </a:r>
            <a:endParaRPr lang="ru-RU" sz="4000" dirty="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285852" y="5786454"/>
            <a:ext cx="321645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 kern="10" dirty="0" smtClean="0"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FFCC"/>
                </a:solidFill>
                <a:effectLst>
                  <a:outerShdw dist="38184" dir="2700000" algn="ctr" rotWithShape="0">
                    <a:srgbClr val="000000">
                      <a:alpha val="44031"/>
                    </a:srgbClr>
                  </a:outerShdw>
                </a:effectLst>
                <a:latin typeface="Arial"/>
                <a:cs typeface="Arial"/>
              </a:rPr>
              <a:t>8 карандашей</a:t>
            </a:r>
            <a:endParaRPr lang="ru-RU" sz="3600" kern="10" dirty="0"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solidFill>
                <a:srgbClr val="FFFFCC"/>
              </a:solidFill>
              <a:effectLst>
                <a:outerShdw dist="38184" dir="2700000" algn="ctr" rotWithShape="0">
                  <a:srgbClr val="000000">
                    <a:alpha val="44031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7412" name="AutoShape 6">
            <a:hlinkClick r:id="rId2" action="ppaction://hlinksldjump" highlightClick="1"/>
            <a:hlinkHover r:id="rId3" action="ppaction://hlinksldjump"/>
          </p:cNvPr>
          <p:cNvSpPr>
            <a:spLocks noChangeArrowheads="1"/>
          </p:cNvSpPr>
          <p:nvPr/>
        </p:nvSpPr>
        <p:spPr bwMode="auto">
          <a:xfrm>
            <a:off x="8001024" y="600076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"/>
          <p:cNvGrpSpPr>
            <a:grpSpLocks/>
          </p:cNvGrpSpPr>
          <p:nvPr/>
        </p:nvGrpSpPr>
        <p:grpSpPr bwMode="auto">
          <a:xfrm>
            <a:off x="639763" y="1125538"/>
            <a:ext cx="7775575" cy="4972050"/>
            <a:chOff x="639435" y="1124744"/>
            <a:chExt cx="7775729" cy="4972050"/>
          </a:xfrm>
        </p:grpSpPr>
        <p:pic>
          <p:nvPicPr>
            <p:cNvPr id="14347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2765620">
              <a:off x="468016" y="2021341"/>
              <a:ext cx="3730094" cy="3387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8" name="Picture 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47864" y="1124744"/>
              <a:ext cx="5067300" cy="4972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Скругленный прямоугольник 5"/>
          <p:cNvSpPr/>
          <p:nvPr/>
        </p:nvSpPr>
        <p:spPr>
          <a:xfrm>
            <a:off x="5868144" y="548680"/>
            <a:ext cx="2653352" cy="637812"/>
          </a:xfrm>
          <a:prstGeom prst="roundRect">
            <a:avLst/>
          </a:prstGeom>
          <a:blipFill>
            <a:blip r:embed="rId4" cstate="screen"/>
            <a:tile tx="0" ty="0" sx="100000" sy="100000" flip="none" algn="tl"/>
          </a:blip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раки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868144" y="548680"/>
            <a:ext cx="2664296" cy="648072"/>
          </a:xfrm>
          <a:prstGeom prst="roundRect">
            <a:avLst/>
          </a:prstGeom>
          <a:blipFill>
            <a:blip r:embed="rId5" cstate="screen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ОТВЕТ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867400" y="549275"/>
            <a:ext cx="2663825" cy="63817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172450" y="5949950"/>
            <a:ext cx="431800" cy="431800"/>
          </a:xfrm>
          <a:prstGeom prst="actionButtonForwardNex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350" y="476250"/>
            <a:ext cx="5400675" cy="592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кругленный прямоугольник 2"/>
          <p:cNvSpPr/>
          <p:nvPr/>
        </p:nvSpPr>
        <p:spPr>
          <a:xfrm>
            <a:off x="5868144" y="548680"/>
            <a:ext cx="2653352" cy="637812"/>
          </a:xfrm>
          <a:prstGeom prst="roundRect">
            <a:avLst/>
          </a:prstGeom>
          <a:blipFill>
            <a:blip r:embed="rId3" cstate="screen"/>
            <a:tile tx="0" ty="0" sx="100000" sy="100000" flip="none" algn="tl"/>
          </a:blip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лиса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868144" y="548680"/>
            <a:ext cx="2664296" cy="648072"/>
          </a:xfrm>
          <a:prstGeom prst="roundRect">
            <a:avLst/>
          </a:prstGeom>
          <a:blipFill>
            <a:blip r:embed="rId4" cstate="screen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ОТВЕТ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867400" y="549275"/>
            <a:ext cx="2663825" cy="63817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172450" y="5949950"/>
            <a:ext cx="431800" cy="431800"/>
          </a:xfrm>
          <a:prstGeom prst="actionButtonForwardNex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4075" y="404813"/>
            <a:ext cx="4679950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кругленный прямоугольник 2"/>
          <p:cNvSpPr/>
          <p:nvPr/>
        </p:nvSpPr>
        <p:spPr>
          <a:xfrm>
            <a:off x="5868144" y="620688"/>
            <a:ext cx="2653352" cy="637812"/>
          </a:xfrm>
          <a:prstGeom prst="roundRect">
            <a:avLst/>
          </a:prstGeom>
          <a:blipFill>
            <a:blip r:embed="rId3" cstate="screen"/>
            <a:tile tx="0" ty="0" sx="100000" sy="100000" flip="none" algn="tl"/>
          </a:blip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корова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868144" y="620688"/>
            <a:ext cx="2664296" cy="648072"/>
          </a:xfrm>
          <a:prstGeom prst="roundRect">
            <a:avLst/>
          </a:prstGeom>
          <a:blipFill>
            <a:blip r:embed="rId4" cstate="screen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ОТВЕТ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867400" y="620713"/>
            <a:ext cx="2663825" cy="63817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172450" y="5949950"/>
            <a:ext cx="431800" cy="431800"/>
          </a:xfrm>
          <a:prstGeom prst="actionButtonForwardNex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4213" y="1557338"/>
            <a:ext cx="7839075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кругленный прямоугольник 2"/>
          <p:cNvSpPr/>
          <p:nvPr/>
        </p:nvSpPr>
        <p:spPr>
          <a:xfrm>
            <a:off x="5868144" y="548680"/>
            <a:ext cx="2653352" cy="637812"/>
          </a:xfrm>
          <a:prstGeom prst="roundRect">
            <a:avLst/>
          </a:prstGeom>
          <a:blipFill>
            <a:blip r:embed="rId4" cstate="screen"/>
            <a:tile tx="0" ty="0" sx="100000" sy="100000" flip="none" algn="tl"/>
          </a:blip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тритон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868144" y="548680"/>
            <a:ext cx="2664296" cy="648072"/>
          </a:xfrm>
          <a:prstGeom prst="roundRect">
            <a:avLst/>
          </a:prstGeom>
          <a:blipFill>
            <a:blip r:embed="rId5" cstate="screen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rPr>
              <a:t>ОТВЕТ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867400" y="549275"/>
            <a:ext cx="2663825" cy="63817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000" dirty="0">
              <a:solidFill>
                <a:prstClr val="white"/>
              </a:solidFill>
              <a:latin typeface="Bookman Old Style" pitchFamily="18" charset="0"/>
            </a:endParaRPr>
          </a:p>
        </p:txBody>
      </p:sp>
      <p:sp>
        <p:nvSpPr>
          <p:cNvPr id="6" name="Управляющая кнопка: настраиваемая 5">
            <a:hlinkClick r:id="" action="ppaction://hlinkshowjump?jump=endshow" highlightClick="1"/>
          </p:cNvPr>
          <p:cNvSpPr/>
          <p:nvPr/>
        </p:nvSpPr>
        <p:spPr>
          <a:xfrm>
            <a:off x="7308850" y="6021388"/>
            <a:ext cx="1295400" cy="360362"/>
          </a:xfrm>
          <a:prstGeom prst="actionButtonBlank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ВЫХОД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40000">
                                          <p:val>
                                            <p:strVal val="-ppt_h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h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h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h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80000">
                                          <p:val>
                                            <p:strVal val="ppt_h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h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h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ChangeArrowheads="1"/>
          </p:cNvSpPr>
          <p:nvPr/>
        </p:nvSpPr>
        <p:spPr bwMode="auto">
          <a:xfrm>
            <a:off x="357188" y="357188"/>
            <a:ext cx="82804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7200" b="1">
              <a:solidFill>
                <a:srgbClr val="990033"/>
              </a:solidFill>
            </a:endParaRPr>
          </a:p>
          <a:p>
            <a:pPr algn="ctr"/>
            <a:r>
              <a:rPr lang="en-US" sz="7200" b="1">
                <a:solidFill>
                  <a:srgbClr val="990033"/>
                </a:solidFill>
              </a:rPr>
              <a:t>C</a:t>
            </a:r>
            <a:r>
              <a:rPr lang="ru-RU" sz="7200" b="1">
                <a:solidFill>
                  <a:srgbClr val="990033"/>
                </a:solidFill>
              </a:rPr>
              <a:t>ПАСИБО </a:t>
            </a:r>
          </a:p>
          <a:p>
            <a:pPr algn="ctr"/>
            <a:r>
              <a:rPr lang="ru-RU" sz="7200" b="1">
                <a:solidFill>
                  <a:srgbClr val="990033"/>
                </a:solidFill>
              </a:rPr>
              <a:t>ЗА ИГРУ!</a:t>
            </a:r>
            <a:endParaRPr lang="ru-RU" sz="7200" b="1">
              <a:solidFill>
                <a:srgbClr val="86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468313" y="476250"/>
            <a:ext cx="8351837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 dirty="0">
                <a:solidFill>
                  <a:srgbClr val="990033"/>
                </a:solidFill>
              </a:rPr>
              <a:t>2</a:t>
            </a:r>
            <a:r>
              <a:rPr lang="ru-RU" sz="6000" b="1" dirty="0" smtClean="0">
                <a:solidFill>
                  <a:srgbClr val="990033"/>
                </a:solidFill>
              </a:rPr>
              <a:t>.</a:t>
            </a:r>
            <a:r>
              <a:rPr lang="ru-RU" b="1" dirty="0">
                <a:solidFill>
                  <a:srgbClr val="990033"/>
                </a:solidFill>
              </a:rPr>
              <a:t>	</a:t>
            </a:r>
            <a:r>
              <a:rPr lang="ru-RU" sz="40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Имеются ромашки, васильки, колокольчики и гвоздики. Составляется букет из трёх цветков. Сколько букетов различных видов можно составить?</a:t>
            </a:r>
            <a:endParaRPr lang="ru-RU" sz="4000" dirty="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714480" y="5643578"/>
            <a:ext cx="19657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 kern="10" dirty="0" smtClean="0"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FFCC"/>
                </a:solidFill>
                <a:effectLst>
                  <a:outerShdw dist="38184" dir="2700000" algn="ctr" rotWithShape="0">
                    <a:srgbClr val="000000">
                      <a:alpha val="44031"/>
                    </a:srgbClr>
                  </a:outerShdw>
                </a:effectLst>
                <a:latin typeface="Arial"/>
                <a:cs typeface="Arial"/>
              </a:rPr>
              <a:t>4 букета</a:t>
            </a:r>
            <a:endParaRPr lang="ru-RU" sz="3600" kern="10" dirty="0"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solidFill>
                <a:srgbClr val="FFFFCC"/>
              </a:solidFill>
              <a:effectLst>
                <a:outerShdw dist="38184" dir="2700000" algn="ctr" rotWithShape="0">
                  <a:srgbClr val="000000">
                    <a:alpha val="44031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7412" name="AutoShape 6">
            <a:hlinkClick r:id="rId2" action="ppaction://hlinksldjump" highlightClick="1"/>
            <a:hlinkHover r:id="rId3" action="ppaction://hlinksldjump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468313" y="476250"/>
            <a:ext cx="8351837" cy="3318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1313">
              <a:spcBef>
                <a:spcPts val="800"/>
              </a:spcBef>
              <a:buClrTx/>
              <a:buSzPct val="7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6000" b="1" dirty="0">
                <a:solidFill>
                  <a:srgbClr val="990033"/>
                </a:solidFill>
              </a:rPr>
              <a:t>3</a:t>
            </a:r>
            <a:r>
              <a:rPr lang="ru-RU" sz="6000" b="1" dirty="0" smtClean="0">
                <a:solidFill>
                  <a:srgbClr val="990033"/>
                </a:solidFill>
              </a:rPr>
              <a:t>.</a:t>
            </a:r>
            <a:r>
              <a:rPr lang="ru-RU" b="1" dirty="0">
                <a:solidFill>
                  <a:srgbClr val="990033"/>
                </a:solidFill>
              </a:rPr>
              <a:t>	</a:t>
            </a:r>
            <a:r>
              <a:rPr lang="ru-RU" sz="40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На березе росло 9 яблок, </a:t>
            </a:r>
          </a:p>
          <a:p>
            <a:pPr marL="342900" indent="-341313">
              <a:spcBef>
                <a:spcPts val="800"/>
              </a:spcBef>
              <a:buClrTx/>
              <a:buSzPct val="7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40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из них сорвали, одно </a:t>
            </a:r>
          </a:p>
          <a:p>
            <a:pPr marL="342900" indent="-341313">
              <a:spcBef>
                <a:spcPts val="800"/>
              </a:spcBef>
              <a:buClrTx/>
              <a:buSzPct val="7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40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</a:t>
            </a:r>
            <a:r>
              <a:rPr lang="ru-RU" sz="40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оклевали </a:t>
            </a:r>
            <a:r>
              <a:rPr lang="ru-RU" sz="40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</a:t>
            </a:r>
            <a:r>
              <a:rPr lang="ru-RU" sz="40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40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тицы</a:t>
            </a:r>
            <a:r>
              <a:rPr lang="ru-RU" sz="40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marL="342900" indent="-341313">
              <a:spcBef>
                <a:spcPts val="1000"/>
              </a:spcBef>
              <a:buClrTx/>
              <a:buSzPct val="70000"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40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Сколько яблок осталось</a:t>
            </a:r>
            <a:r>
              <a:rPr lang="ru-RU" sz="48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  <a:endParaRPr lang="ru-RU" sz="4800" b="1" i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214414" y="5786454"/>
            <a:ext cx="234609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 kern="10" dirty="0" smtClean="0"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FFCC"/>
                </a:solidFill>
                <a:effectLst>
                  <a:outerShdw dist="38184" dir="2700000" algn="ctr" rotWithShape="0">
                    <a:srgbClr val="000000">
                      <a:alpha val="44031"/>
                    </a:srgbClr>
                  </a:outerShdw>
                </a:effectLst>
                <a:latin typeface="Arial"/>
                <a:cs typeface="Arial"/>
              </a:rPr>
              <a:t>Ни одного</a:t>
            </a:r>
            <a:endParaRPr lang="ru-RU" sz="3600" kern="10" dirty="0"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solidFill>
                <a:srgbClr val="FFFFCC"/>
              </a:solidFill>
              <a:effectLst>
                <a:outerShdw dist="38184" dir="2700000" algn="ctr" rotWithShape="0">
                  <a:srgbClr val="000000">
                    <a:alpha val="44031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7412" name="AutoShape 6">
            <a:hlinkClick r:id="rId2" action="ppaction://hlinksldjump" highlightClick="1"/>
            <a:hlinkHover r:id="rId3" action="ppaction://hlinksldjump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468313" y="476250"/>
            <a:ext cx="8351837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 dirty="0">
                <a:solidFill>
                  <a:srgbClr val="990033"/>
                </a:solidFill>
              </a:rPr>
              <a:t>4</a:t>
            </a:r>
            <a:r>
              <a:rPr lang="ru-RU" sz="6000" b="1" dirty="0" smtClean="0">
                <a:solidFill>
                  <a:srgbClr val="990033"/>
                </a:solidFill>
              </a:rPr>
              <a:t>.</a:t>
            </a:r>
            <a:r>
              <a:rPr lang="ru-RU" b="1" dirty="0">
                <a:solidFill>
                  <a:srgbClr val="990033"/>
                </a:solidFill>
              </a:rPr>
              <a:t>	</a:t>
            </a:r>
            <a:r>
              <a:rPr lang="ru-RU" sz="40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Как называться прямая, ограниченная с двух сторон точками?</a:t>
            </a:r>
            <a:endParaRPr lang="ru-RU" sz="4000" dirty="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428860" y="5786454"/>
            <a:ext cx="18103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 kern="10" dirty="0" smtClean="0"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FFCC"/>
                </a:solidFill>
                <a:effectLst>
                  <a:outerShdw dist="38184" dir="2700000" algn="ctr" rotWithShape="0">
                    <a:srgbClr val="000000">
                      <a:alpha val="44031"/>
                    </a:srgbClr>
                  </a:outerShdw>
                </a:effectLst>
                <a:latin typeface="Arial"/>
                <a:cs typeface="Arial"/>
              </a:rPr>
              <a:t>отрезок</a:t>
            </a:r>
            <a:endParaRPr lang="ru-RU" sz="3600" kern="10" dirty="0"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solidFill>
                <a:srgbClr val="FFFFCC"/>
              </a:solidFill>
              <a:effectLst>
                <a:outerShdw dist="38184" dir="2700000" algn="ctr" rotWithShape="0">
                  <a:srgbClr val="000000">
                    <a:alpha val="44031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7412" name="AutoShape 6">
            <a:hlinkClick r:id="rId2" action="ppaction://hlinksldjump" highlightClick="1"/>
            <a:hlinkHover r:id="rId3" action="ppaction://hlinksldjump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468313" y="476250"/>
            <a:ext cx="8351837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 dirty="0" smtClean="0">
                <a:solidFill>
                  <a:srgbClr val="990033"/>
                </a:solidFill>
              </a:rPr>
              <a:t>5</a:t>
            </a:r>
            <a:r>
              <a:rPr lang="ru-RU" sz="6000" b="1" dirty="0" smtClean="0">
                <a:solidFill>
                  <a:srgbClr val="990033"/>
                </a:solidFill>
              </a:rPr>
              <a:t>.</a:t>
            </a:r>
            <a:r>
              <a:rPr lang="ru-RU" b="1" dirty="0">
                <a:solidFill>
                  <a:srgbClr val="990033"/>
                </a:solidFill>
              </a:rPr>
              <a:t>	</a:t>
            </a:r>
            <a:r>
              <a:rPr lang="ru-RU" sz="40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Как называться прямая, которая имеет начало, но не имеет конца.</a:t>
            </a:r>
            <a:endParaRPr lang="ru-RU" sz="4000" dirty="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428860" y="5786454"/>
            <a:ext cx="92525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600" kern="10" dirty="0" smtClean="0">
                <a:ln w="9360" cap="sq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FFCC"/>
                </a:solidFill>
                <a:effectLst>
                  <a:outerShdw dist="38184" dir="2700000" algn="ctr" rotWithShape="0">
                    <a:srgbClr val="000000">
                      <a:alpha val="44031"/>
                    </a:srgbClr>
                  </a:outerShdw>
                </a:effectLst>
                <a:latin typeface="Arial"/>
                <a:cs typeface="Arial"/>
              </a:rPr>
              <a:t>луч</a:t>
            </a:r>
            <a:endParaRPr lang="ru-RU" sz="3600" kern="10" dirty="0"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solidFill>
                <a:srgbClr val="FFFFCC"/>
              </a:solidFill>
              <a:effectLst>
                <a:outerShdw dist="38184" dir="2700000" algn="ctr" rotWithShape="0">
                  <a:srgbClr val="000000">
                    <a:alpha val="44031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7412" name="AutoShape 6">
            <a:hlinkClick r:id="rId2" action="ppaction://hlinksldjump" highlightClick="1"/>
            <a:hlinkHover r:id="rId3" action="ppaction://hlinksldjump"/>
          </p:cNvPr>
          <p:cNvSpPr>
            <a:spLocks noChangeArrowheads="1"/>
          </p:cNvSpPr>
          <p:nvPr/>
        </p:nvSpPr>
        <p:spPr bwMode="auto">
          <a:xfrm>
            <a:off x="8027988" y="6021388"/>
            <a:ext cx="865187" cy="647700"/>
          </a:xfrm>
          <a:prstGeom prst="actionButtonBackPrevious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1376</TotalTime>
  <Words>442</Words>
  <Application>Microsoft Office PowerPoint</Application>
  <PresentationFormat>Экран (4:3)</PresentationFormat>
  <Paragraphs>175</Paragraphs>
  <Slides>54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54</vt:i4>
      </vt:variant>
    </vt:vector>
  </HeadingPairs>
  <TitlesOfParts>
    <vt:vector size="55" baseType="lpstr"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</vt:vector>
  </TitlesOfParts>
  <Company>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Talgat</cp:lastModifiedBy>
  <cp:revision>36</cp:revision>
  <dcterms:created xsi:type="dcterms:W3CDTF">2007-08-31T02:20:18Z</dcterms:created>
  <dcterms:modified xsi:type="dcterms:W3CDTF">2017-02-18T07:46:21Z</dcterms:modified>
</cp:coreProperties>
</file>