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73"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4" r:id="rId19"/>
    <p:sldId id="275" r:id="rId20"/>
    <p:sldId id="276" r:id="rId21"/>
    <p:sldId id="277" r:id="rId22"/>
    <p:sldId id="279" r:id="rId23"/>
    <p:sldId id="27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A98E33C7-7F49-4C13-807C-396F945BFBC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8E33C7-7F49-4C13-807C-396F945BFBCE}" type="slidenum">
              <a:rPr lang="ru-RU" smtClean="0"/>
              <a:pPr/>
              <a:t>‹#›</a:t>
            </a:fld>
            <a:endParaRPr lang="ru-RU"/>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8E33C7-7F49-4C13-807C-396F945BFBCE}" type="slidenum">
              <a:rPr lang="ru-RU" smtClean="0"/>
              <a:pPr/>
              <a:t>‹#›</a:t>
            </a:fld>
            <a:endParaRPr lang="ru-RU"/>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8E33C7-7F49-4C13-807C-396F945BFBCE}" type="slidenum">
              <a:rPr lang="ru-RU" smtClean="0"/>
              <a:pPr/>
              <a:t>‹#›</a:t>
            </a:fld>
            <a:endParaRPr lang="ru-RU"/>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8E33C7-7F49-4C13-807C-396F945BFBC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98E33C7-7F49-4C13-807C-396F945BFBCE}" type="slidenum">
              <a:rPr lang="ru-RU" smtClean="0"/>
              <a:pPr/>
              <a:t>‹#›</a:t>
            </a:fld>
            <a:endParaRPr lang="ru-RU"/>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98E33C7-7F49-4C13-807C-396F945BFBCE}" type="slidenum">
              <a:rPr lang="ru-RU" smtClean="0"/>
              <a:pPr/>
              <a:t>‹#›</a:t>
            </a:fld>
            <a:endParaRPr lang="ru-RU"/>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98E33C7-7F49-4C13-807C-396F945BFBCE}" type="slidenum">
              <a:rPr lang="ru-RU" smtClean="0"/>
              <a:pPr/>
              <a:t>‹#›</a:t>
            </a:fld>
            <a:endParaRPr lang="ru-RU"/>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98E33C7-7F49-4C13-807C-396F945BFBCE}" type="slidenum">
              <a:rPr lang="ru-RU" smtClean="0"/>
              <a:pPr/>
              <a:t>‹#›</a:t>
            </a:fld>
            <a:endParaRPr lang="ru-RU"/>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98E33C7-7F49-4C13-807C-396F945BFBCE}" type="slidenum">
              <a:rPr lang="ru-RU" smtClean="0"/>
              <a:pPr/>
              <a:t>‹#›</a:t>
            </a:fld>
            <a:endParaRPr lang="ru-RU"/>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135D5C56-4E82-4186-B55E-DC11F0E1ABC3}" type="datetimeFigureOut">
              <a:rPr lang="ru-RU" smtClean="0"/>
              <a:pPr/>
              <a:t>11.02.2017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A98E33C7-7F49-4C13-807C-396F945BFBCE}"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D5C56-4E82-4186-B55E-DC11F0E1ABC3}" type="datetimeFigureOut">
              <a:rPr lang="ru-RU" smtClean="0"/>
              <a:pPr/>
              <a:t>11.02.2017</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98E33C7-7F49-4C13-807C-396F945BFBCE}"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split orient="ver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алма.jpeg"/>
          <p:cNvPicPr>
            <a:picLocks noChangeAspect="1"/>
          </p:cNvPicPr>
          <p:nvPr/>
        </p:nvPicPr>
        <p:blipFill>
          <a:blip r:embed="rId2" cstate="print"/>
          <a:stretch>
            <a:fillRect/>
          </a:stretch>
        </p:blipFill>
        <p:spPr>
          <a:xfrm>
            <a:off x="5805441" y="4357695"/>
            <a:ext cx="3338559" cy="2500306"/>
          </a:xfrm>
          <a:prstGeom prst="ellipse">
            <a:avLst/>
          </a:prstGeom>
          <a:ln>
            <a:noFill/>
          </a:ln>
          <a:effectLst>
            <a:softEdge rad="112500"/>
          </a:effectLst>
        </p:spPr>
      </p:pic>
      <p:pic>
        <p:nvPicPr>
          <p:cNvPr id="4" name="Рисунок 3" descr="imgpreview.jpeg"/>
          <p:cNvPicPr>
            <a:picLocks noChangeAspect="1"/>
          </p:cNvPicPr>
          <p:nvPr/>
        </p:nvPicPr>
        <p:blipFill>
          <a:blip r:embed="rId3" cstate="print"/>
          <a:stretch>
            <a:fillRect/>
          </a:stretch>
        </p:blipFill>
        <p:spPr>
          <a:xfrm>
            <a:off x="0" y="1357298"/>
            <a:ext cx="4288926" cy="3214812"/>
          </a:xfrm>
          <a:prstGeom prst="ellipse">
            <a:avLst/>
          </a:prstGeom>
          <a:ln>
            <a:noFill/>
          </a:ln>
          <a:effectLst>
            <a:softEdge rad="112500"/>
          </a:effectLst>
        </p:spPr>
      </p:pic>
      <p:sp>
        <p:nvSpPr>
          <p:cNvPr id="2" name="Заголовок 1"/>
          <p:cNvSpPr>
            <a:spLocks noGrp="1"/>
          </p:cNvSpPr>
          <p:nvPr>
            <p:ph type="ctrTitle"/>
          </p:nvPr>
        </p:nvSpPr>
        <p:spPr>
          <a:xfrm>
            <a:off x="685800" y="357167"/>
            <a:ext cx="7772400" cy="1500197"/>
          </a:xfrm>
        </p:spPr>
        <p:txBody>
          <a:bodyPr>
            <a:normAutofit/>
          </a:bodyPr>
          <a:lstStyle/>
          <a:p>
            <a:r>
              <a:rPr lang="ru-RU" sz="2800" i="1" dirty="0" smtClean="0">
                <a:solidFill>
                  <a:schemeClr val="bg1"/>
                </a:solidFill>
                <a:latin typeface="Times New Roman" pitchFamily="18" charset="0"/>
                <a:cs typeface="Times New Roman" pitchFamily="18" charset="0"/>
              </a:rPr>
              <a:t>«Моховое нег</a:t>
            </a:r>
            <a:r>
              <a:rPr lang="kk-KZ" sz="2800" i="1" dirty="0" smtClean="0">
                <a:solidFill>
                  <a:schemeClr val="bg1"/>
                </a:solidFill>
                <a:latin typeface="Times New Roman" pitchFamily="18" charset="0"/>
                <a:cs typeface="Times New Roman" pitchFamily="18" charset="0"/>
              </a:rPr>
              <a:t>ізгі мектебі</a:t>
            </a:r>
            <a:r>
              <a:rPr lang="ru-RU" sz="2800" i="1" dirty="0" smtClean="0">
                <a:solidFill>
                  <a:schemeClr val="bg1"/>
                </a:solidFill>
                <a:latin typeface="Times New Roman" pitchFamily="18" charset="0"/>
                <a:cs typeface="Times New Roman" pitchFamily="18" charset="0"/>
              </a:rPr>
              <a:t>»</a:t>
            </a:r>
            <a:br>
              <a:rPr lang="ru-RU" sz="2800" i="1" dirty="0" smtClean="0">
                <a:solidFill>
                  <a:schemeClr val="bg1"/>
                </a:solidFill>
                <a:latin typeface="Times New Roman" pitchFamily="18" charset="0"/>
                <a:cs typeface="Times New Roman" pitchFamily="18" charset="0"/>
              </a:rPr>
            </a:br>
            <a:r>
              <a:rPr lang="ru-RU" sz="2800" i="1" dirty="0" smtClean="0">
                <a:solidFill>
                  <a:schemeClr val="bg1"/>
                </a:solidFill>
                <a:latin typeface="Times New Roman" pitchFamily="18" charset="0"/>
                <a:cs typeface="Times New Roman" pitchFamily="18" charset="0"/>
              </a:rPr>
              <a:t>К</a:t>
            </a:r>
            <a:r>
              <a:rPr lang="kk-KZ" sz="2800" i="1" dirty="0" smtClean="0">
                <a:solidFill>
                  <a:schemeClr val="bg1"/>
                </a:solidFill>
                <a:latin typeface="Times New Roman" pitchFamily="18" charset="0"/>
                <a:cs typeface="Times New Roman" pitchFamily="18" charset="0"/>
              </a:rPr>
              <a:t>оммуналдық мемлекеттік мекеме</a:t>
            </a:r>
            <a:endParaRPr lang="ru-RU" sz="2800" i="1" dirty="0">
              <a:solidFill>
                <a:schemeClr val="bg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1643050"/>
            <a:ext cx="6700862" cy="4643470"/>
          </a:xfrm>
        </p:spPr>
        <p:txBody>
          <a:bodyPr>
            <a:normAutofit fontScale="92500" lnSpcReduction="10000"/>
          </a:bodyPr>
          <a:lstStyle/>
          <a:p>
            <a:endParaRPr lang="kk-KZ" b="1" i="1" dirty="0" smtClean="0">
              <a:solidFill>
                <a:schemeClr val="bg1"/>
              </a:solidFill>
              <a:latin typeface="Times New Roman" pitchFamily="18" charset="0"/>
              <a:cs typeface="Times New Roman" pitchFamily="18" charset="0"/>
            </a:endParaRPr>
          </a:p>
          <a:p>
            <a:endParaRPr lang="kk-KZ" b="1" i="1" dirty="0" smtClean="0">
              <a:solidFill>
                <a:schemeClr val="bg1"/>
              </a:solidFill>
              <a:latin typeface="Times New Roman" pitchFamily="18" charset="0"/>
              <a:cs typeface="Times New Roman" pitchFamily="18" charset="0"/>
            </a:endParaRPr>
          </a:p>
          <a:p>
            <a:r>
              <a:rPr lang="kk-KZ" b="1" i="1" dirty="0" smtClean="0">
                <a:solidFill>
                  <a:schemeClr val="bg1"/>
                </a:solidFill>
                <a:latin typeface="Times New Roman" pitchFamily="18" charset="0"/>
                <a:cs typeface="Times New Roman" pitchFamily="18" charset="0"/>
              </a:rPr>
              <a:t>Тақырып</a:t>
            </a:r>
            <a:r>
              <a:rPr lang="ru-RU" b="1" i="1" dirty="0" smtClean="0">
                <a:solidFill>
                  <a:schemeClr val="bg1"/>
                </a:solidFill>
                <a:latin typeface="Times New Roman" pitchFamily="18" charset="0"/>
                <a:cs typeface="Times New Roman" pitchFamily="18" charset="0"/>
              </a:rPr>
              <a:t>:</a:t>
            </a:r>
          </a:p>
          <a:p>
            <a:r>
              <a:rPr lang="kk-KZ" b="1" i="1" dirty="0" smtClean="0">
                <a:solidFill>
                  <a:schemeClr val="bg1"/>
                </a:solidFill>
                <a:latin typeface="Times New Roman" pitchFamily="18" charset="0"/>
                <a:cs typeface="Times New Roman" pitchFamily="18" charset="0"/>
              </a:rPr>
              <a:t>“Алма мен Бәйтерек”</a:t>
            </a:r>
          </a:p>
          <a:p>
            <a:endParaRPr lang="kk-KZ" b="1" i="1" dirty="0" smtClean="0">
              <a:solidFill>
                <a:srgbClr val="00B050"/>
              </a:solidFill>
              <a:latin typeface="Times New Roman" pitchFamily="18" charset="0"/>
              <a:cs typeface="Times New Roman" pitchFamily="18" charset="0"/>
            </a:endParaRPr>
          </a:p>
          <a:p>
            <a:endParaRPr lang="kk-KZ" b="1" i="1" dirty="0" smtClean="0">
              <a:solidFill>
                <a:srgbClr val="00B050"/>
              </a:solidFill>
              <a:latin typeface="Times New Roman" pitchFamily="18" charset="0"/>
              <a:cs typeface="Times New Roman" pitchFamily="18" charset="0"/>
            </a:endParaRPr>
          </a:p>
          <a:p>
            <a:endParaRPr lang="kk-KZ" b="1" i="1" dirty="0" smtClean="0">
              <a:solidFill>
                <a:srgbClr val="00B050"/>
              </a:solidFill>
              <a:latin typeface="Times New Roman" pitchFamily="18" charset="0"/>
              <a:cs typeface="Times New Roman" pitchFamily="18" charset="0"/>
            </a:endParaRPr>
          </a:p>
          <a:p>
            <a:endParaRPr lang="kk-KZ" b="1" i="1" dirty="0" smtClean="0">
              <a:solidFill>
                <a:srgbClr val="00B050"/>
              </a:solidFill>
              <a:latin typeface="Times New Roman" pitchFamily="18" charset="0"/>
              <a:cs typeface="Times New Roman" pitchFamily="18" charset="0"/>
            </a:endParaRPr>
          </a:p>
          <a:p>
            <a:endParaRPr lang="kk-KZ" b="1" i="1" dirty="0" smtClean="0">
              <a:solidFill>
                <a:srgbClr val="00B050"/>
              </a:solidFill>
              <a:latin typeface="Times New Roman" pitchFamily="18" charset="0"/>
              <a:cs typeface="Times New Roman" pitchFamily="18" charset="0"/>
            </a:endParaRPr>
          </a:p>
          <a:p>
            <a:pPr algn="l"/>
            <a:r>
              <a:rPr lang="kk-KZ" b="1" i="1" dirty="0" smtClean="0">
                <a:solidFill>
                  <a:schemeClr val="bg1"/>
                </a:solidFill>
                <a:latin typeface="Times New Roman" pitchFamily="18" charset="0"/>
                <a:cs typeface="Times New Roman" pitchFamily="18" charset="0"/>
              </a:rPr>
              <a:t>Қазақ тілі пәнінің мұғалімі</a:t>
            </a:r>
          </a:p>
          <a:p>
            <a:pPr algn="l"/>
            <a:r>
              <a:rPr lang="kk-KZ" b="1" i="1" dirty="0" smtClean="0">
                <a:solidFill>
                  <a:schemeClr val="bg1"/>
                </a:solidFill>
                <a:latin typeface="Times New Roman" pitchFamily="18" charset="0"/>
                <a:cs typeface="Times New Roman" pitchFamily="18" charset="0"/>
              </a:rPr>
              <a:t> Жаменова И.Б.</a:t>
            </a:r>
          </a:p>
          <a:p>
            <a:endParaRPr lang="kk-KZ" dirty="0"/>
          </a:p>
          <a:p>
            <a:endParaRPr lang="kk-KZ" dirty="0" smtClean="0"/>
          </a:p>
          <a:p>
            <a:endParaRPr lang="kk-KZ" dirty="0" smtClean="0"/>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пир.jpeg"/>
          <p:cNvPicPr>
            <a:picLocks noChangeAspect="1"/>
          </p:cNvPicPr>
          <p:nvPr/>
        </p:nvPicPr>
        <p:blipFill>
          <a:blip r:embed="rId2" cstate="print"/>
          <a:stretch>
            <a:fillRect/>
          </a:stretch>
        </p:blipFill>
        <p:spPr>
          <a:xfrm>
            <a:off x="121412" y="928670"/>
            <a:ext cx="8736868" cy="4908353"/>
          </a:xfrm>
          <a:prstGeom prst="rect">
            <a:avLst/>
          </a:prstGeom>
        </p:spPr>
      </p:pic>
      <p:sp>
        <p:nvSpPr>
          <p:cNvPr id="3" name="Выноска-облако 2"/>
          <p:cNvSpPr/>
          <p:nvPr/>
        </p:nvSpPr>
        <p:spPr>
          <a:xfrm>
            <a:off x="5143504" y="5357802"/>
            <a:ext cx="3571900" cy="1500198"/>
          </a:xfrm>
          <a:prstGeom prst="cloudCallout">
            <a:avLst>
              <a:gd name="adj1" fmla="val -28266"/>
              <a:gd name="adj2" fmla="val -702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000" b="1" i="1" u="sng" dirty="0" smtClean="0">
                <a:solidFill>
                  <a:srgbClr val="FF0000"/>
                </a:solidFill>
                <a:latin typeface="Times New Roman" pitchFamily="18" charset="0"/>
                <a:cs typeface="Times New Roman" pitchFamily="18" charset="0"/>
              </a:rPr>
              <a:t>Бейбітшілік сарайы</a:t>
            </a:r>
            <a:endParaRPr lang="ru-RU" sz="3000" b="1" i="1" u="sng" dirty="0">
              <a:solidFill>
                <a:srgbClr val="FF0000"/>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ханшатыр.jpeg"/>
          <p:cNvPicPr>
            <a:picLocks noChangeAspect="1"/>
          </p:cNvPicPr>
          <p:nvPr/>
        </p:nvPicPr>
        <p:blipFill>
          <a:blip r:embed="rId2" cstate="print"/>
          <a:stretch>
            <a:fillRect/>
          </a:stretch>
        </p:blipFill>
        <p:spPr>
          <a:xfrm>
            <a:off x="220688" y="1142984"/>
            <a:ext cx="8702624" cy="4572031"/>
          </a:xfrm>
          <a:prstGeom prst="rect">
            <a:avLst/>
          </a:prstGeom>
        </p:spPr>
      </p:pic>
      <p:sp>
        <p:nvSpPr>
          <p:cNvPr id="4" name="Выноска-облако 3"/>
          <p:cNvSpPr/>
          <p:nvPr/>
        </p:nvSpPr>
        <p:spPr>
          <a:xfrm>
            <a:off x="1000100" y="5143512"/>
            <a:ext cx="2571768" cy="1285884"/>
          </a:xfrm>
          <a:prstGeom prst="cloudCallout">
            <a:avLst>
              <a:gd name="adj1" fmla="val 18737"/>
              <a:gd name="adj2" fmla="val -625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100" b="1" i="1" u="sng" dirty="0" smtClean="0">
                <a:solidFill>
                  <a:srgbClr val="FF0000"/>
                </a:solidFill>
              </a:rPr>
              <a:t>Ханшатыр</a:t>
            </a:r>
            <a:endParaRPr lang="ru-RU" sz="2100" b="1" i="1" u="sng" dirty="0">
              <a:solidFill>
                <a:srgbClr val="FF0000"/>
              </a:solidFill>
            </a:endParaRP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алматы.jpeg"/>
          <p:cNvPicPr>
            <a:picLocks noChangeAspect="1"/>
          </p:cNvPicPr>
          <p:nvPr/>
        </p:nvPicPr>
        <p:blipFill>
          <a:blip r:embed="rId2" cstate="print"/>
          <a:stretch>
            <a:fillRect/>
          </a:stretch>
        </p:blipFill>
        <p:spPr>
          <a:xfrm>
            <a:off x="714348" y="569017"/>
            <a:ext cx="7929618" cy="5878854"/>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mgpreview.jpeg"/>
          <p:cNvPicPr>
            <a:picLocks noChangeAspect="1"/>
          </p:cNvPicPr>
          <p:nvPr/>
        </p:nvPicPr>
        <p:blipFill>
          <a:blip r:embed="rId2" cstate="print"/>
          <a:stretch>
            <a:fillRect/>
          </a:stretch>
        </p:blipFill>
        <p:spPr>
          <a:xfrm>
            <a:off x="357158" y="664610"/>
            <a:ext cx="8358246" cy="5481927"/>
          </a:xfrm>
          <a:prstGeom prst="rect">
            <a:avLst/>
          </a:prstGeom>
        </p:spPr>
      </p:pic>
      <p:sp>
        <p:nvSpPr>
          <p:cNvPr id="3" name="Выноска-облако 2"/>
          <p:cNvSpPr/>
          <p:nvPr/>
        </p:nvSpPr>
        <p:spPr>
          <a:xfrm>
            <a:off x="5857884" y="1285860"/>
            <a:ext cx="2857520" cy="200026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600" b="1" i="1" u="sng" dirty="0" smtClean="0">
                <a:solidFill>
                  <a:srgbClr val="FF0000"/>
                </a:solidFill>
              </a:rPr>
              <a:t>Бәйтерек</a:t>
            </a:r>
            <a:endParaRPr lang="ru-RU" sz="2600" b="1" i="1" u="sng" dirty="0">
              <a:solidFill>
                <a:srgbClr val="FF0000"/>
              </a:solidFill>
            </a:endParaRPr>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ябол.jpeg"/>
          <p:cNvPicPr>
            <a:picLocks noChangeAspect="1"/>
          </p:cNvPicPr>
          <p:nvPr/>
        </p:nvPicPr>
        <p:blipFill>
          <a:blip r:embed="rId2" cstate="print"/>
          <a:stretch>
            <a:fillRect/>
          </a:stretch>
        </p:blipFill>
        <p:spPr>
          <a:xfrm>
            <a:off x="642910" y="357166"/>
            <a:ext cx="8143932" cy="6099135"/>
          </a:xfrm>
          <a:prstGeom prst="rect">
            <a:avLst/>
          </a:prstGeom>
        </p:spPr>
      </p:pic>
      <p:sp>
        <p:nvSpPr>
          <p:cNvPr id="3" name="Выноска-облако 2"/>
          <p:cNvSpPr/>
          <p:nvPr/>
        </p:nvSpPr>
        <p:spPr>
          <a:xfrm>
            <a:off x="6000760" y="4357694"/>
            <a:ext cx="2786082" cy="1500198"/>
          </a:xfrm>
          <a:prstGeom prst="cloudCallout">
            <a:avLst>
              <a:gd name="adj1" fmla="val -52595"/>
              <a:gd name="adj2" fmla="val -613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600" b="1" i="1" u="sng" dirty="0" smtClean="0">
                <a:solidFill>
                  <a:srgbClr val="FF0000"/>
                </a:solidFill>
              </a:rPr>
              <a:t>АЛМА</a:t>
            </a:r>
            <a:endParaRPr lang="ru-RU" sz="3600" b="1" i="1" u="sng" dirty="0">
              <a:solidFill>
                <a:srgbClr val="FF0000"/>
              </a:solidFill>
            </a:endParaRPr>
          </a:p>
        </p:txBody>
      </p:sp>
    </p:spTree>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i="1" dirty="0" smtClean="0">
                <a:solidFill>
                  <a:srgbClr val="FF0000"/>
                </a:solidFill>
                <a:latin typeface="Times New Roman" pitchFamily="18" charset="0"/>
                <a:cs typeface="Times New Roman" pitchFamily="18" charset="0"/>
              </a:rPr>
              <a:t>Алма мен Бәйтерек</a:t>
            </a:r>
            <a:endParaRPr lang="ru-RU" i="1" dirty="0">
              <a:solidFill>
                <a:srgbClr val="FF0000"/>
              </a:solidFill>
              <a:latin typeface="Times New Roman" pitchFamily="18" charset="0"/>
              <a:cs typeface="Times New Roman" pitchFamily="18" charset="0"/>
            </a:endParaRPr>
          </a:p>
        </p:txBody>
      </p:sp>
      <p:sp>
        <p:nvSpPr>
          <p:cNvPr id="3" name="Текст 2"/>
          <p:cNvSpPr>
            <a:spLocks noGrp="1"/>
          </p:cNvSpPr>
          <p:nvPr>
            <p:ph type="body" idx="1"/>
          </p:nvPr>
        </p:nvSpPr>
        <p:spPr>
          <a:xfrm>
            <a:off x="530352" y="2704664"/>
            <a:ext cx="8042176" cy="3796170"/>
          </a:xfrm>
        </p:spPr>
        <p:txBody>
          <a:bodyPr/>
          <a:lstStyle/>
          <a:p>
            <a:r>
              <a:rPr lang="kk-KZ" dirty="0" smtClean="0"/>
              <a:t>			</a:t>
            </a:r>
            <a:r>
              <a:rPr lang="kk-KZ" b="1" dirty="0" smtClean="0">
                <a:solidFill>
                  <a:schemeClr val="bg1"/>
                </a:solidFill>
                <a:latin typeface="Times New Roman" pitchFamily="18" charset="0"/>
                <a:cs typeface="Times New Roman" pitchFamily="18" charset="0"/>
              </a:rPr>
              <a:t>Мен қызыл Алмамын.  </a:t>
            </a:r>
          </a:p>
          <a:p>
            <a:r>
              <a:rPr lang="kk-KZ" b="1" dirty="0" smtClean="0">
                <a:solidFill>
                  <a:schemeClr val="bg1"/>
                </a:solidFill>
                <a:latin typeface="Times New Roman" pitchFamily="18" charset="0"/>
                <a:cs typeface="Times New Roman" pitchFamily="18" charset="0"/>
              </a:rPr>
              <a:t>	Менің 		Отаным – Оңтүстік Қазақстан. 				Мен – Алматының символымын.</a:t>
            </a:r>
          </a:p>
          <a:p>
            <a:endParaRPr lang="kk-KZ" dirty="0" smtClean="0"/>
          </a:p>
          <a:p>
            <a:endParaRPr lang="kk-KZ" dirty="0" smtClean="0"/>
          </a:p>
          <a:p>
            <a:r>
              <a:rPr lang="kk-KZ" dirty="0" smtClean="0"/>
              <a:t>		</a:t>
            </a:r>
            <a:r>
              <a:rPr lang="kk-KZ" b="1" dirty="0" smtClean="0">
                <a:solidFill>
                  <a:schemeClr val="bg1"/>
                </a:solidFill>
                <a:latin typeface="Times New Roman" pitchFamily="18" charset="0"/>
                <a:cs typeface="Times New Roman" pitchFamily="18" charset="0"/>
              </a:rPr>
              <a:t>Мен Бәйтерекпін. </a:t>
            </a:r>
          </a:p>
          <a:p>
            <a:r>
              <a:rPr lang="kk-KZ" b="1" dirty="0" smtClean="0">
                <a:solidFill>
                  <a:schemeClr val="bg1"/>
                </a:solidFill>
                <a:latin typeface="Times New Roman" pitchFamily="18" charset="0"/>
                <a:cs typeface="Times New Roman" pitchFamily="18" charset="0"/>
              </a:rPr>
              <a:t>	Менің Отаным – Солтүстік Қазақстан. </a:t>
            </a:r>
          </a:p>
          <a:p>
            <a:r>
              <a:rPr lang="kk-KZ" b="1" dirty="0" smtClean="0">
                <a:solidFill>
                  <a:schemeClr val="bg1"/>
                </a:solidFill>
                <a:latin typeface="Times New Roman" pitchFamily="18" charset="0"/>
                <a:cs typeface="Times New Roman" pitchFamily="18" charset="0"/>
              </a:rPr>
              <a:t>		Мен – Астананың символымын.</a:t>
            </a:r>
          </a:p>
          <a:p>
            <a:endParaRPr lang="ru-RU" dirty="0"/>
          </a:p>
        </p:txBody>
      </p:sp>
      <p:pic>
        <p:nvPicPr>
          <p:cNvPr id="4" name="Рисунок 3" descr="алмааа.jpeg"/>
          <p:cNvPicPr>
            <a:picLocks noChangeAspect="1"/>
          </p:cNvPicPr>
          <p:nvPr/>
        </p:nvPicPr>
        <p:blipFill>
          <a:blip r:embed="rId2" cstate="print"/>
          <a:stretch>
            <a:fillRect/>
          </a:stretch>
        </p:blipFill>
        <p:spPr>
          <a:xfrm>
            <a:off x="1000100" y="2500306"/>
            <a:ext cx="1905000" cy="1905000"/>
          </a:xfrm>
          <a:prstGeom prst="ellipse">
            <a:avLst/>
          </a:prstGeom>
          <a:ln>
            <a:noFill/>
          </a:ln>
          <a:effectLst>
            <a:softEdge rad="112500"/>
          </a:effectLst>
        </p:spPr>
      </p:pic>
      <p:pic>
        <p:nvPicPr>
          <p:cNvPr id="5" name="Рисунок 4" descr="бәйте.jpeg"/>
          <p:cNvPicPr>
            <a:picLocks noChangeAspect="1"/>
          </p:cNvPicPr>
          <p:nvPr/>
        </p:nvPicPr>
        <p:blipFill>
          <a:blip r:embed="rId3" cstate="print"/>
          <a:stretch>
            <a:fillRect/>
          </a:stretch>
        </p:blipFill>
        <p:spPr>
          <a:xfrm>
            <a:off x="6643702" y="4143380"/>
            <a:ext cx="1638300" cy="2190750"/>
          </a:xfrm>
          <a:prstGeom prst="ellipse">
            <a:avLst/>
          </a:prstGeom>
          <a:ln>
            <a:noFill/>
          </a:ln>
          <a:effectLst>
            <a:softEdge rad="112500"/>
          </a:effectLst>
        </p:spPr>
      </p:pic>
    </p:spTree>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sz="4800" i="1" dirty="0" smtClean="0">
                <a:solidFill>
                  <a:schemeClr val="bg1"/>
                </a:solidFill>
                <a:latin typeface="Times New Roman" pitchFamily="18" charset="0"/>
                <a:cs typeface="Times New Roman" pitchFamily="18" charset="0"/>
              </a:rPr>
              <a:t>Бөлінген топтарға сұрақтар</a:t>
            </a:r>
            <a:endParaRPr lang="ru-RU" sz="4800" i="1"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p:txBody>
          <a:bodyPr>
            <a:noAutofit/>
          </a:bodyPr>
          <a:lstStyle/>
          <a:p>
            <a:r>
              <a:rPr lang="kk-KZ" sz="2800" b="1" dirty="0" smtClean="0">
                <a:solidFill>
                  <a:schemeClr val="bg1"/>
                </a:solidFill>
                <a:latin typeface="Times New Roman" pitchFamily="18" charset="0"/>
                <a:cs typeface="Times New Roman" pitchFamily="18" charset="0"/>
              </a:rPr>
              <a:t>Алма тобына:</a:t>
            </a:r>
          </a:p>
          <a:p>
            <a:pPr marL="457200" indent="-457200"/>
            <a:r>
              <a:rPr lang="kk-KZ" sz="2800" b="1" dirty="0" smtClean="0">
                <a:solidFill>
                  <a:schemeClr val="bg1"/>
                </a:solidFill>
                <a:latin typeface="Times New Roman" pitchFamily="18" charset="0"/>
                <a:cs typeface="Times New Roman" pitchFamily="18" charset="0"/>
              </a:rPr>
              <a:t>1. Бәйтеректің Отаны қай жер?</a:t>
            </a:r>
          </a:p>
          <a:p>
            <a:pPr marL="457200" indent="-457200"/>
            <a:r>
              <a:rPr lang="kk-KZ" sz="2800" b="1" dirty="0" smtClean="0">
                <a:solidFill>
                  <a:schemeClr val="bg1"/>
                </a:solidFill>
                <a:latin typeface="Times New Roman" pitchFamily="18" charset="0"/>
                <a:cs typeface="Times New Roman" pitchFamily="18" charset="0"/>
              </a:rPr>
              <a:t>2. Бәйтерек қай қаланың символы?</a:t>
            </a:r>
          </a:p>
          <a:p>
            <a:pPr marL="457200" indent="-457200">
              <a:buAutoNum type="arabicPeriod"/>
            </a:pPr>
            <a:endParaRPr lang="kk-KZ" sz="2800" b="1" dirty="0" smtClean="0">
              <a:solidFill>
                <a:schemeClr val="bg1"/>
              </a:solidFill>
              <a:latin typeface="Times New Roman" pitchFamily="18" charset="0"/>
              <a:cs typeface="Times New Roman" pitchFamily="18" charset="0"/>
            </a:endParaRPr>
          </a:p>
          <a:p>
            <a:pPr marL="457200" indent="-457200"/>
            <a:r>
              <a:rPr lang="kk-KZ" sz="2800" b="1" dirty="0" smtClean="0">
                <a:solidFill>
                  <a:schemeClr val="bg1"/>
                </a:solidFill>
                <a:latin typeface="Times New Roman" pitchFamily="18" charset="0"/>
                <a:cs typeface="Times New Roman" pitchFamily="18" charset="0"/>
              </a:rPr>
              <a:t>Бәйтерек тобына:</a:t>
            </a:r>
          </a:p>
          <a:p>
            <a:pPr marL="457200" indent="-457200"/>
            <a:r>
              <a:rPr lang="kk-KZ" sz="2800" b="1" dirty="0" smtClean="0">
                <a:solidFill>
                  <a:schemeClr val="bg1"/>
                </a:solidFill>
                <a:latin typeface="Times New Roman" pitchFamily="18" charset="0"/>
                <a:cs typeface="Times New Roman" pitchFamily="18" charset="0"/>
              </a:rPr>
              <a:t>1. Алманың Отаны қай жер?</a:t>
            </a:r>
          </a:p>
          <a:p>
            <a:pPr marL="457200" indent="-457200"/>
            <a:r>
              <a:rPr lang="kk-KZ" sz="2800" b="1" dirty="0" smtClean="0">
                <a:solidFill>
                  <a:schemeClr val="bg1"/>
                </a:solidFill>
                <a:latin typeface="Times New Roman" pitchFamily="18" charset="0"/>
                <a:cs typeface="Times New Roman" pitchFamily="18" charset="0"/>
              </a:rPr>
              <a:t>2. Алма қай қаланың символы?</a:t>
            </a:r>
            <a:endParaRPr lang="ru-RU" sz="2800" b="1" dirty="0">
              <a:solidFill>
                <a:schemeClr val="bg1"/>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500042"/>
            <a:ext cx="8185052" cy="1571636"/>
          </a:xfrm>
        </p:spPr>
        <p:txBody>
          <a:bodyPr/>
          <a:lstStyle/>
          <a:p>
            <a:pPr algn="ctr"/>
            <a:r>
              <a:rPr lang="kk-KZ" sz="7200" i="1" dirty="0" smtClean="0">
                <a:solidFill>
                  <a:schemeClr val="bg1"/>
                </a:solidFill>
                <a:latin typeface="Times New Roman" pitchFamily="18" charset="0"/>
                <a:cs typeface="Times New Roman" pitchFamily="18" charset="0"/>
              </a:rPr>
              <a:t>Ертегіні оқу</a:t>
            </a:r>
            <a:endParaRPr lang="ru-RU" sz="7200" i="1"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a:xfrm>
            <a:off x="530352" y="2704664"/>
            <a:ext cx="8256490" cy="3867608"/>
          </a:xfrm>
        </p:spPr>
        <p:txBody>
          <a:bodyPr>
            <a:normAutofit fontScale="70000" lnSpcReduction="20000"/>
          </a:bodyPr>
          <a:lstStyle/>
          <a:p>
            <a:pPr algn="just"/>
            <a:r>
              <a:rPr lang="kk-KZ" sz="4100" b="1" dirty="0" smtClean="0">
                <a:solidFill>
                  <a:schemeClr val="bg1"/>
                </a:solidFill>
                <a:latin typeface="Times New Roman" pitchFamily="18" charset="0"/>
                <a:cs typeface="Times New Roman" pitchFamily="18" charset="0"/>
              </a:rPr>
              <a:t>Алма мен Бәйтерек дос болады. Бірақ олар алыста тұрады. Бір күні Алма мен Бәйтерекке қонаққа барады. Бәйтерек оны қарсы алады.	</a:t>
            </a:r>
          </a:p>
          <a:p>
            <a:pPr algn="just"/>
            <a:r>
              <a:rPr lang="kk-KZ" sz="4100" b="1" dirty="0" smtClean="0">
                <a:solidFill>
                  <a:schemeClr val="bg1"/>
                </a:solidFill>
                <a:latin typeface="Times New Roman" pitchFamily="18" charset="0"/>
                <a:cs typeface="Times New Roman" pitchFamily="18" charset="0"/>
              </a:rPr>
              <a:t>	- Сәлем, досым Қызыл Алма! Астанаға қош келдің! Мынау – біздің Астана. Қарашы, қандай әдемі! Мынау заәулім “Бәйтерек”, мынау “Мұхитарал”, мынау “Ханшатыр”, мынау “Пирамида”.</a:t>
            </a:r>
          </a:p>
          <a:p>
            <a:pPr algn="just"/>
            <a:r>
              <a:rPr lang="kk-KZ" sz="4100" b="1" dirty="0" smtClean="0">
                <a:solidFill>
                  <a:schemeClr val="bg1"/>
                </a:solidFill>
                <a:latin typeface="Times New Roman" pitchFamily="18" charset="0"/>
                <a:cs typeface="Times New Roman" pitchFamily="18" charset="0"/>
              </a:rPr>
              <a:t>	- </a:t>
            </a:r>
            <a:r>
              <a:rPr lang="kk-KZ" sz="3700" b="1" dirty="0" smtClean="0">
                <a:solidFill>
                  <a:schemeClr val="bg1"/>
                </a:solidFill>
                <a:latin typeface="Times New Roman" pitchFamily="18" charset="0"/>
                <a:cs typeface="Times New Roman" pitchFamily="18" charset="0"/>
              </a:rPr>
              <a:t>Бәйтерек, сенің Отаның қандай әдемі!</a:t>
            </a:r>
          </a:p>
          <a:p>
            <a:endParaRPr lang="ru-RU" dirty="0"/>
          </a:p>
        </p:txBody>
      </p:sp>
    </p:spTree>
  </p:cSld>
  <p:clrMapOvr>
    <a:masterClrMapping/>
  </p:clrMapOvr>
  <p:transition spd="slow">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solidFill>
                  <a:schemeClr val="bg1"/>
                </a:solidFill>
                <a:latin typeface="Times New Roman" pitchFamily="18" charset="0"/>
                <a:cs typeface="Times New Roman" pitchFamily="18" charset="0"/>
              </a:rPr>
              <a:t>Сұрақ-жауап тәсілі</a:t>
            </a:r>
            <a:endParaRPr lang="ru-RU"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a:xfrm>
            <a:off x="530352" y="2704664"/>
            <a:ext cx="8113614" cy="4010484"/>
          </a:xfrm>
        </p:spPr>
        <p:txBody>
          <a:bodyPr>
            <a:normAutofit/>
          </a:bodyPr>
          <a:lstStyle/>
          <a:p>
            <a:r>
              <a:rPr lang="kk-KZ" dirty="0" smtClean="0"/>
              <a:t>1. Ертегі қалай аталады?</a:t>
            </a:r>
          </a:p>
          <a:p>
            <a:endParaRPr lang="kk-KZ" dirty="0" smtClean="0"/>
          </a:p>
          <a:p>
            <a:endParaRPr lang="kk-KZ" dirty="0" smtClean="0"/>
          </a:p>
          <a:p>
            <a:endParaRPr lang="kk-KZ" dirty="0" smtClean="0"/>
          </a:p>
          <a:p>
            <a:r>
              <a:rPr lang="kk-KZ" dirty="0" smtClean="0"/>
              <a:t>2. Ертегі не туралы?</a:t>
            </a:r>
          </a:p>
        </p:txBody>
      </p:sp>
      <p:sp>
        <p:nvSpPr>
          <p:cNvPr id="4" name="Волна 3"/>
          <p:cNvSpPr/>
          <p:nvPr/>
        </p:nvSpPr>
        <p:spPr>
          <a:xfrm>
            <a:off x="4857752" y="2857496"/>
            <a:ext cx="3214710" cy="1214446"/>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extrusionClr>
                <a:schemeClr val="bg1"/>
              </a:extrusionClr>
            </a:sp3d>
          </a:bodyPr>
          <a:lstStyle/>
          <a:p>
            <a:pPr algn="ctr"/>
            <a:r>
              <a:rPr lang="kk-KZ" dirty="0" smtClean="0">
                <a:solidFill>
                  <a:schemeClr val="bg1"/>
                </a:solidFill>
              </a:rPr>
              <a:t>Бұл ертегі “Алма мен Бәйтерек” туралы</a:t>
            </a:r>
            <a:endParaRPr lang="ru-RU" dirty="0">
              <a:solidFill>
                <a:schemeClr val="bg1"/>
              </a:solidFill>
            </a:endParaRPr>
          </a:p>
        </p:txBody>
      </p:sp>
      <p:sp>
        <p:nvSpPr>
          <p:cNvPr id="5" name="Волна 4"/>
          <p:cNvSpPr/>
          <p:nvPr/>
        </p:nvSpPr>
        <p:spPr>
          <a:xfrm>
            <a:off x="3500430" y="3929066"/>
            <a:ext cx="4286280" cy="2571768"/>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extrusionClr>
                <a:schemeClr val="bg1"/>
              </a:extrusionClr>
            </a:sp3d>
          </a:bodyPr>
          <a:lstStyle/>
          <a:p>
            <a:pPr algn="ctr"/>
            <a:r>
              <a:rPr lang="kk-KZ" dirty="0" smtClean="0">
                <a:solidFill>
                  <a:schemeClr val="bg1"/>
                </a:solidFill>
              </a:rPr>
              <a:t>Ертегі Алманың саяхаты туралы. Қызыл Алма Бәйтерекке қонаққа барады. Алма Астанада Пирамида, Ханшатыр, Бәйтеректі, Мұхитаралды көреді. Қызыл Алмаға Бәйтеректің Отаны ұнады.</a:t>
            </a:r>
            <a:endParaRPr lang="ru-RU" dirty="0" smtClean="0">
              <a:solidFill>
                <a:schemeClr val="bg1"/>
              </a:solidFill>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bg/>
                                          </p:spTgt>
                                        </p:tgtEl>
                                        <p:attrNameLst>
                                          <p:attrName>style.visibility</p:attrName>
                                        </p:attrNameLst>
                                      </p:cBhvr>
                                      <p:to>
                                        <p:strVal val="visible"/>
                                      </p:to>
                                    </p:set>
                                    <p:animEffect transition="in" filter="fade">
                                      <p:cBhvr>
                                        <p:cTn id="15" dur="2000"/>
                                        <p:tgtEl>
                                          <p:spTgt spid="5">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fade">
                                      <p:cBhvr>
                                        <p:cTn id="18"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357166"/>
            <a:ext cx="7772400" cy="1500198"/>
          </a:xfrm>
        </p:spPr>
        <p:txBody>
          <a:bodyPr/>
          <a:lstStyle/>
          <a:p>
            <a:pPr algn="ctr"/>
            <a:r>
              <a:rPr lang="kk-KZ" dirty="0" smtClean="0">
                <a:solidFill>
                  <a:schemeClr val="bg1"/>
                </a:solidFill>
                <a:latin typeface="Times New Roman" pitchFamily="18" charset="0"/>
                <a:cs typeface="Times New Roman" pitchFamily="18" charset="0"/>
              </a:rPr>
              <a:t>Сөздік диктанты</a:t>
            </a:r>
            <a:endParaRPr lang="ru-RU" dirty="0">
              <a:solidFill>
                <a:schemeClr val="bg1"/>
              </a:solidFill>
              <a:latin typeface="Times New Roman" pitchFamily="18" charset="0"/>
              <a:cs typeface="Times New Roman" pitchFamily="18" charset="0"/>
            </a:endParaRPr>
          </a:p>
        </p:txBody>
      </p:sp>
      <p:sp>
        <p:nvSpPr>
          <p:cNvPr id="7" name="Овал 6"/>
          <p:cNvSpPr/>
          <p:nvPr/>
        </p:nvSpPr>
        <p:spPr>
          <a:xfrm>
            <a:off x="500034" y="2428868"/>
            <a:ext cx="8286808" cy="38576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4400" b="1" dirty="0" smtClean="0">
                <a:solidFill>
                  <a:schemeClr val="bg1"/>
                </a:solidFill>
                <a:latin typeface="Times New Roman" pitchFamily="18" charset="0"/>
                <a:cs typeface="Times New Roman" pitchFamily="18" charset="0"/>
              </a:rPr>
              <a:t>Ғимарат, салынды, сәулетші, келісім, достық, бірлік, сарай, ғажайып</a:t>
            </a:r>
            <a:endParaRPr lang="ru-RU" sz="4400" b="1" dirty="0">
              <a:solidFill>
                <a:schemeClr val="bg1"/>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970738" cy="4612594"/>
          </a:xfrm>
        </p:spPr>
        <p:txBody>
          <a:bodyPr/>
          <a:lstStyle/>
          <a:p>
            <a:r>
              <a:rPr lang="kk-KZ" sz="2800" dirty="0" smtClean="0">
                <a:solidFill>
                  <a:schemeClr val="bg1"/>
                </a:solidFill>
                <a:latin typeface="Times New Roman" pitchFamily="18" charset="0"/>
                <a:cs typeface="Times New Roman" pitchFamily="18" charset="0"/>
              </a:rPr>
              <a:t/>
            </a:r>
            <a:br>
              <a:rPr lang="kk-KZ" sz="2800" dirty="0" smtClean="0">
                <a:solidFill>
                  <a:schemeClr val="bg1"/>
                </a:solidFill>
                <a:latin typeface="Times New Roman" pitchFamily="18" charset="0"/>
                <a:cs typeface="Times New Roman" pitchFamily="18" charset="0"/>
              </a:rPr>
            </a:br>
            <a:r>
              <a:rPr lang="kk-KZ" sz="2800" dirty="0" smtClean="0">
                <a:solidFill>
                  <a:schemeClr val="bg1"/>
                </a:solidFill>
                <a:latin typeface="Times New Roman" pitchFamily="18" charset="0"/>
                <a:cs typeface="Times New Roman" pitchFamily="18" charset="0"/>
              </a:rPr>
              <a:t/>
            </a:r>
            <a:br>
              <a:rPr lang="kk-KZ" sz="2800" dirty="0" smtClean="0">
                <a:solidFill>
                  <a:schemeClr val="bg1"/>
                </a:solidFill>
                <a:latin typeface="Times New Roman" pitchFamily="18" charset="0"/>
                <a:cs typeface="Times New Roman" pitchFamily="18" charset="0"/>
              </a:rPr>
            </a:br>
            <a:r>
              <a:rPr lang="kk-KZ" sz="2800" dirty="0" smtClean="0">
                <a:solidFill>
                  <a:schemeClr val="bg1"/>
                </a:solidFill>
                <a:latin typeface="Times New Roman" pitchFamily="18" charset="0"/>
                <a:cs typeface="Times New Roman" pitchFamily="18" charset="0"/>
              </a:rPr>
              <a:t/>
            </a:r>
            <a:br>
              <a:rPr lang="kk-KZ" sz="2800" dirty="0" smtClean="0">
                <a:solidFill>
                  <a:schemeClr val="bg1"/>
                </a:solidFill>
                <a:latin typeface="Times New Roman" pitchFamily="18" charset="0"/>
                <a:cs typeface="Times New Roman" pitchFamily="18" charset="0"/>
              </a:rPr>
            </a:br>
            <a:r>
              <a:rPr lang="kk-KZ" sz="2800" dirty="0" smtClean="0">
                <a:solidFill>
                  <a:schemeClr val="bg1"/>
                </a:solidFill>
                <a:latin typeface="Times New Roman" pitchFamily="18" charset="0"/>
                <a:cs typeface="Times New Roman" pitchFamily="18" charset="0"/>
              </a:rPr>
              <a:t/>
            </a:r>
            <a:br>
              <a:rPr lang="kk-KZ" sz="2800" dirty="0" smtClean="0">
                <a:solidFill>
                  <a:schemeClr val="bg1"/>
                </a:solidFill>
                <a:latin typeface="Times New Roman" pitchFamily="18" charset="0"/>
                <a:cs typeface="Times New Roman" pitchFamily="18" charset="0"/>
              </a:rPr>
            </a:br>
            <a:r>
              <a:rPr lang="kk-KZ" sz="2800" dirty="0" smtClean="0">
                <a:solidFill>
                  <a:schemeClr val="bg1"/>
                </a:solidFill>
                <a:latin typeface="Times New Roman" pitchFamily="18" charset="0"/>
                <a:cs typeface="Times New Roman" pitchFamily="18" charset="0"/>
              </a:rPr>
              <a:t/>
            </a:r>
            <a:br>
              <a:rPr lang="kk-KZ" sz="28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2400" dirty="0" smtClean="0">
                <a:solidFill>
                  <a:schemeClr val="bg1"/>
                </a:solidFill>
                <a:latin typeface="Times New Roman" pitchFamily="18" charset="0"/>
                <a:cs typeface="Times New Roman" pitchFamily="18" charset="0"/>
              </a:rPr>
              <a:t/>
            </a:r>
            <a:br>
              <a:rPr lang="kk-KZ" sz="2400" dirty="0" smtClean="0">
                <a:solidFill>
                  <a:schemeClr val="bg1"/>
                </a:solidFill>
                <a:latin typeface="Times New Roman" pitchFamily="18" charset="0"/>
                <a:cs typeface="Times New Roman" pitchFamily="18" charset="0"/>
              </a:rPr>
            </a:br>
            <a:r>
              <a:rPr lang="kk-KZ" sz="3000" dirty="0" smtClean="0">
                <a:solidFill>
                  <a:schemeClr val="bg1"/>
                </a:solidFill>
                <a:latin typeface="Times New Roman" pitchFamily="18" charset="0"/>
                <a:cs typeface="Times New Roman" pitchFamily="18" charset="0"/>
              </a:rPr>
              <a:t>Осы сабақтың қол жеткізілетін оқу мақсаттары: </a:t>
            </a:r>
            <a:br>
              <a:rPr lang="kk-KZ" sz="3000" dirty="0" smtClean="0">
                <a:solidFill>
                  <a:schemeClr val="bg1"/>
                </a:solidFill>
                <a:latin typeface="Times New Roman" pitchFamily="18" charset="0"/>
                <a:cs typeface="Times New Roman" pitchFamily="18" charset="0"/>
              </a:rPr>
            </a:br>
            <a:r>
              <a:rPr lang="kk-KZ" sz="3000" dirty="0" smtClean="0">
                <a:solidFill>
                  <a:schemeClr val="bg1"/>
                </a:solidFill>
                <a:latin typeface="Times New Roman" pitchFamily="18" charset="0"/>
                <a:cs typeface="Times New Roman" pitchFamily="18" charset="0"/>
              </a:rPr>
              <a:t>			1. Ертегі жанрларын түсінеді, ажыратады/айтады.</a:t>
            </a:r>
            <a:br>
              <a:rPr lang="kk-KZ" sz="3000" dirty="0" smtClean="0">
                <a:solidFill>
                  <a:schemeClr val="bg1"/>
                </a:solidFill>
                <a:latin typeface="Times New Roman" pitchFamily="18" charset="0"/>
                <a:cs typeface="Times New Roman" pitchFamily="18" charset="0"/>
              </a:rPr>
            </a:br>
            <a:r>
              <a:rPr lang="kk-KZ" sz="3000" dirty="0" smtClean="0">
                <a:solidFill>
                  <a:schemeClr val="bg1"/>
                </a:solidFill>
                <a:latin typeface="Times New Roman" pitchFamily="18" charset="0"/>
                <a:cs typeface="Times New Roman" pitchFamily="18" charset="0"/>
              </a:rPr>
              <a:t>			2. Анық сөйлеу арқылы, мәселені түсінгенін көрсетеді.</a:t>
            </a:r>
            <a:br>
              <a:rPr lang="kk-KZ" sz="3000" dirty="0" smtClean="0">
                <a:solidFill>
                  <a:schemeClr val="bg1"/>
                </a:solidFill>
                <a:latin typeface="Times New Roman" pitchFamily="18" charset="0"/>
                <a:cs typeface="Times New Roman" pitchFamily="18" charset="0"/>
              </a:rPr>
            </a:br>
            <a:r>
              <a:rPr lang="kk-KZ" sz="3000" dirty="0" smtClean="0">
                <a:solidFill>
                  <a:schemeClr val="bg1"/>
                </a:solidFill>
                <a:latin typeface="Times New Roman" pitchFamily="18" charset="0"/>
                <a:cs typeface="Times New Roman" pitchFamily="18" charset="0"/>
              </a:rPr>
              <a:t>			3. Тыңдаған/оқыған материал негізінде жазу.</a:t>
            </a:r>
            <a:br>
              <a:rPr lang="kk-KZ" sz="3000" dirty="0" smtClean="0">
                <a:solidFill>
                  <a:schemeClr val="bg1"/>
                </a:solidFill>
                <a:latin typeface="Times New Roman" pitchFamily="18" charset="0"/>
                <a:cs typeface="Times New Roman" pitchFamily="18" charset="0"/>
              </a:rPr>
            </a:br>
            <a:r>
              <a:rPr lang="kk-KZ" sz="3000" dirty="0" smtClean="0">
                <a:solidFill>
                  <a:schemeClr val="bg1"/>
                </a:solidFill>
                <a:latin typeface="Times New Roman" pitchFamily="18" charset="0"/>
                <a:cs typeface="Times New Roman" pitchFamily="18" charset="0"/>
              </a:rPr>
              <a:t>			4. Берілген тақырыбы бойынша сөйлеу.</a:t>
            </a:r>
            <a:endParaRPr lang="ru-RU" sz="3000" dirty="0">
              <a:solidFill>
                <a:schemeClr val="bg1"/>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xmlns="" val="0"/>
              </a:ext>
            </a:extLst>
          </a:blip>
          <a:srcRect l="6013" t="7402" r="5571" b="6578"/>
          <a:stretch/>
        </p:blipFill>
        <p:spPr>
          <a:xfrm>
            <a:off x="214282" y="3337069"/>
            <a:ext cx="3184761" cy="3520931"/>
          </a:xfrm>
          <a:prstGeom prst="ellipse">
            <a:avLst/>
          </a:prstGeom>
          <a:ln>
            <a:noFill/>
          </a:ln>
          <a:effectLst>
            <a:softEdge rad="112500"/>
          </a:effectLst>
        </p:spPr>
      </p:pic>
      <p:sp>
        <p:nvSpPr>
          <p:cNvPr id="2" name="Заголовок 1"/>
          <p:cNvSpPr>
            <a:spLocks noGrp="1"/>
          </p:cNvSpPr>
          <p:nvPr>
            <p:ph type="title"/>
          </p:nvPr>
        </p:nvSpPr>
        <p:spPr>
          <a:xfrm>
            <a:off x="530352" y="500042"/>
            <a:ext cx="7756424" cy="1285884"/>
          </a:xfrm>
        </p:spPr>
        <p:txBody>
          <a:bodyPr/>
          <a:lstStyle/>
          <a:p>
            <a:pPr algn="ctr"/>
            <a:r>
              <a:rPr lang="kk-KZ" sz="8000" i="1" dirty="0" smtClean="0">
                <a:solidFill>
                  <a:schemeClr val="bg1"/>
                </a:solidFill>
                <a:latin typeface="Times New Roman" pitchFamily="18" charset="0"/>
                <a:cs typeface="Times New Roman" pitchFamily="18" charset="0"/>
              </a:rPr>
              <a:t>Рефлексия</a:t>
            </a:r>
            <a:endParaRPr lang="ru-RU" sz="8000" i="1"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a:xfrm>
            <a:off x="530352" y="1857364"/>
            <a:ext cx="7772400" cy="2357012"/>
          </a:xfrm>
        </p:spPr>
        <p:txBody>
          <a:bodyPr>
            <a:normAutofit/>
          </a:bodyPr>
          <a:lstStyle/>
          <a:p>
            <a:r>
              <a:rPr lang="kk-KZ" i="1" dirty="0" smtClean="0">
                <a:solidFill>
                  <a:schemeClr val="bg1"/>
                </a:solidFill>
                <a:latin typeface="Times New Roman" panose="02020603050405020304" pitchFamily="18" charset="0"/>
                <a:cs typeface="Times New Roman" panose="02020603050405020304" pitchFamily="18" charset="0"/>
              </a:rPr>
              <a:t>Кері байланыс. «Бүгінгі сабақта алған білімімді не істеймін?» о</a:t>
            </a:r>
            <a:r>
              <a:rPr lang="kk-KZ" dirty="0" smtClean="0">
                <a:solidFill>
                  <a:schemeClr val="bg1"/>
                </a:solidFill>
                <a:latin typeface="Times New Roman" panose="02020603050405020304" pitchFamily="18" charset="0"/>
                <a:cs typeface="Times New Roman" panose="02020603050405020304" pitchFamily="18" charset="0"/>
              </a:rPr>
              <a:t>қушылар кері байланыс парағына жапсырады. Егер, «бәрін түсіндім, өзіммен алып жүремін» десе, чемоданға апарып жапсырады, «әлі де ойлануым керек, түсінбеген жерлерім бар» десе, еттартқышка (макет) салады, ал «алған ақпарат маған қажет емес» десе, қоқыс жәшігіне салады. Озін-өзі бағалайды.</a:t>
            </a:r>
          </a:p>
          <a:p>
            <a:endParaRPr lang="ru-RU" dirty="0"/>
          </a:p>
        </p:txBody>
      </p:sp>
      <p:pic>
        <p:nvPicPr>
          <p:cNvPr id="5" name="Рисунок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00430" y="3862839"/>
            <a:ext cx="2683562" cy="2995161"/>
          </a:xfrm>
          <a:prstGeom prst="ellipse">
            <a:avLst/>
          </a:prstGeom>
          <a:ln>
            <a:noFill/>
          </a:ln>
          <a:effectLst>
            <a:softEdge rad="112500"/>
          </a:effectLst>
        </p:spPr>
      </p:pic>
      <p:pic>
        <p:nvPicPr>
          <p:cNvPr id="6" name="Рисунок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715140" y="4214818"/>
            <a:ext cx="2136782" cy="213678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571480"/>
            <a:ext cx="7772400" cy="1428760"/>
          </a:xfrm>
        </p:spPr>
        <p:txBody>
          <a:bodyPr/>
          <a:lstStyle/>
          <a:p>
            <a:pPr algn="ctr"/>
            <a:r>
              <a:rPr lang="kk-KZ" dirty="0" smtClean="0">
                <a:solidFill>
                  <a:schemeClr val="bg1"/>
                </a:solidFill>
                <a:latin typeface="Times New Roman" pitchFamily="18" charset="0"/>
                <a:cs typeface="Times New Roman" pitchFamily="18" charset="0"/>
              </a:rPr>
              <a:t>Бағалау критерийлері</a:t>
            </a:r>
            <a:endParaRPr lang="ru-RU" dirty="0">
              <a:solidFill>
                <a:schemeClr val="bg1"/>
              </a:solidFill>
            </a:endParaRPr>
          </a:p>
        </p:txBody>
      </p:sp>
      <p:sp>
        <p:nvSpPr>
          <p:cNvPr id="3" name="Текст 2"/>
          <p:cNvSpPr>
            <a:spLocks noGrp="1"/>
          </p:cNvSpPr>
          <p:nvPr>
            <p:ph type="body" idx="1"/>
          </p:nvPr>
        </p:nvSpPr>
        <p:spPr>
          <a:xfrm>
            <a:off x="530352" y="2704664"/>
            <a:ext cx="8042176" cy="3939046"/>
          </a:xfrm>
        </p:spPr>
        <p:txBody>
          <a:bodyPr>
            <a:normAutofit/>
          </a:bodyPr>
          <a:lstStyle/>
          <a:p>
            <a:r>
              <a:rPr lang="kk-KZ" sz="3200" b="1" dirty="0" smtClean="0">
                <a:solidFill>
                  <a:schemeClr val="bg1"/>
                </a:solidFill>
                <a:latin typeface="Times New Roman" pitchFamily="18" charset="0"/>
                <a:cs typeface="Times New Roman" pitchFamily="18" charset="0"/>
              </a:rPr>
              <a:t>1. мәнерлеп оқыды	</a:t>
            </a:r>
            <a:br>
              <a:rPr lang="kk-KZ" sz="3200" b="1" dirty="0" smtClean="0">
                <a:solidFill>
                  <a:schemeClr val="bg1"/>
                </a:solidFill>
                <a:latin typeface="Times New Roman" pitchFamily="18" charset="0"/>
                <a:cs typeface="Times New Roman" pitchFamily="18" charset="0"/>
              </a:rPr>
            </a:br>
            <a:r>
              <a:rPr lang="kk-KZ" sz="3200" b="1" dirty="0" smtClean="0">
                <a:solidFill>
                  <a:schemeClr val="bg1"/>
                </a:solidFill>
                <a:latin typeface="Times New Roman" pitchFamily="18" charset="0"/>
                <a:cs typeface="Times New Roman" pitchFamily="18" charset="0"/>
              </a:rPr>
              <a:t>						2 ұпай</a:t>
            </a:r>
            <a:br>
              <a:rPr lang="kk-KZ" sz="3200" b="1" dirty="0" smtClean="0">
                <a:solidFill>
                  <a:schemeClr val="bg1"/>
                </a:solidFill>
                <a:latin typeface="Times New Roman" pitchFamily="18" charset="0"/>
                <a:cs typeface="Times New Roman" pitchFamily="18" charset="0"/>
              </a:rPr>
            </a:br>
            <a:r>
              <a:rPr lang="kk-KZ" sz="3200" b="1" dirty="0" smtClean="0">
                <a:solidFill>
                  <a:schemeClr val="bg1"/>
                </a:solidFill>
                <a:latin typeface="Times New Roman" pitchFamily="18" charset="0"/>
                <a:cs typeface="Times New Roman" pitchFamily="18" charset="0"/>
              </a:rPr>
              <a:t>2. оқыды, бірақ мәнерлеп оқыған жоқ	</a:t>
            </a:r>
            <a:br>
              <a:rPr lang="kk-KZ" sz="3200" b="1" dirty="0" smtClean="0">
                <a:solidFill>
                  <a:schemeClr val="bg1"/>
                </a:solidFill>
                <a:latin typeface="Times New Roman" pitchFamily="18" charset="0"/>
                <a:cs typeface="Times New Roman" pitchFamily="18" charset="0"/>
              </a:rPr>
            </a:br>
            <a:r>
              <a:rPr lang="kk-KZ" sz="3200" b="1" dirty="0" smtClean="0">
                <a:solidFill>
                  <a:schemeClr val="bg1"/>
                </a:solidFill>
                <a:latin typeface="Times New Roman" pitchFamily="18" charset="0"/>
                <a:cs typeface="Times New Roman" pitchFamily="18" charset="0"/>
              </a:rPr>
              <a:t>						1 ұпай</a:t>
            </a:r>
            <a:br>
              <a:rPr lang="kk-KZ" sz="3200" b="1" dirty="0" smtClean="0">
                <a:solidFill>
                  <a:schemeClr val="bg1"/>
                </a:solidFill>
                <a:latin typeface="Times New Roman" pitchFamily="18" charset="0"/>
                <a:cs typeface="Times New Roman" pitchFamily="18" charset="0"/>
              </a:rPr>
            </a:br>
            <a:r>
              <a:rPr lang="kk-KZ" sz="3200" b="1" dirty="0" smtClean="0">
                <a:solidFill>
                  <a:schemeClr val="bg1"/>
                </a:solidFill>
                <a:latin typeface="Times New Roman" pitchFamily="18" charset="0"/>
                <a:cs typeface="Times New Roman" pitchFamily="18" charset="0"/>
              </a:rPr>
              <a:t>3. мүлде оқи алмады 										0 ұпай</a:t>
            </a:r>
            <a:r>
              <a:rPr lang="kk-KZ" sz="3200" b="1" dirty="0" smtClean="0">
                <a:latin typeface="Times New Roman" pitchFamily="18" charset="0"/>
                <a:cs typeface="Times New Roman" pitchFamily="18" charset="0"/>
              </a:rPr>
              <a:t>	</a:t>
            </a:r>
            <a:endParaRPr lang="ru-RU" sz="3200" dirty="0"/>
          </a:p>
        </p:txBody>
      </p:sp>
    </p:spTree>
  </p:cSld>
  <p:clrMapOvr>
    <a:masterClrMapping/>
  </p:clrMapOvr>
  <p:transition spd="slow">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i="1" dirty="0" smtClean="0">
                <a:solidFill>
                  <a:schemeClr val="bg1"/>
                </a:solidFill>
                <a:latin typeface="Times New Roman" pitchFamily="18" charset="0"/>
                <a:cs typeface="Times New Roman" pitchFamily="18" charset="0"/>
              </a:rPr>
              <a:t>Үй жұмысы</a:t>
            </a:r>
            <a:endParaRPr lang="ru-RU" i="1"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p:txBody>
          <a:bodyPr/>
          <a:lstStyle/>
          <a:p>
            <a:r>
              <a:rPr lang="ru-RU" dirty="0" smtClean="0"/>
              <a:t>Алматы мен Астана туралы </a:t>
            </a:r>
            <a:r>
              <a:rPr lang="kk-KZ" dirty="0" smtClean="0"/>
              <a:t>ақпарат дайындау</a:t>
            </a:r>
            <a:endParaRPr lang="ru-RU" dirty="0"/>
          </a:p>
        </p:txBody>
      </p:sp>
    </p:spTree>
  </p:cSld>
  <p:clrMapOvr>
    <a:masterClrMapping/>
  </p:clrMapOvr>
  <p:transition spd="slow">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4843" cy="6803031"/>
          </a:xfrm>
          <a:prstGeom prst="rect">
            <a:avLst/>
          </a:prstGeom>
        </p:spPr>
      </p:pic>
      <p:sp>
        <p:nvSpPr>
          <p:cNvPr id="3" name="Прямоугольник 2"/>
          <p:cNvSpPr/>
          <p:nvPr/>
        </p:nvSpPr>
        <p:spPr>
          <a:xfrm>
            <a:off x="1187320" y="685800"/>
            <a:ext cx="10315703" cy="923330"/>
          </a:xfrm>
          <a:prstGeom prst="rect">
            <a:avLst/>
          </a:prstGeom>
          <a:noFill/>
        </p:spPr>
        <p:txBody>
          <a:bodyPr wrap="square" lIns="91440" tIns="45720" rIns="91440" bIns="45720">
            <a:spAutoFit/>
          </a:bodyPr>
          <a:lstStyle/>
          <a:p>
            <a:pPr algn="ctr"/>
            <a:r>
              <a:rPr lang="ru-RU" sz="54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НАЗАРЛАРЫНЫЗҒА РАХМЕТ!!!</a:t>
            </a:r>
            <a:endParaRPr lang="ru-RU"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80">
                                          <p:stCondLst>
                                            <p:cond delay="0"/>
                                          </p:stCondLst>
                                        </p:cTn>
                                        <p:tgtEl>
                                          <p:spTgt spid="3"/>
                                        </p:tgtEl>
                                      </p:cBhvr>
                                    </p:animEffect>
                                    <p:anim calcmode="lin" valueType="num">
                                      <p:cBhvr>
                                        <p:cTn id="12"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gtEl>
                                      </p:cBhvr>
                                      <p:to x="100000" y="60000"/>
                                    </p:animScale>
                                    <p:animScale>
                                      <p:cBhvr>
                                        <p:cTn id="18" dur="166" decel="50000">
                                          <p:stCondLst>
                                            <p:cond delay="676"/>
                                          </p:stCondLst>
                                        </p:cTn>
                                        <p:tgtEl>
                                          <p:spTgt spid="3"/>
                                        </p:tgtEl>
                                      </p:cBhvr>
                                      <p:to x="100000" y="100000"/>
                                    </p:animScale>
                                    <p:animScale>
                                      <p:cBhvr>
                                        <p:cTn id="19" dur="26">
                                          <p:stCondLst>
                                            <p:cond delay="1312"/>
                                          </p:stCondLst>
                                        </p:cTn>
                                        <p:tgtEl>
                                          <p:spTgt spid="3"/>
                                        </p:tgtEl>
                                      </p:cBhvr>
                                      <p:to x="100000" y="80000"/>
                                    </p:animScale>
                                    <p:animScale>
                                      <p:cBhvr>
                                        <p:cTn id="20" dur="166" decel="50000">
                                          <p:stCondLst>
                                            <p:cond delay="1338"/>
                                          </p:stCondLst>
                                        </p:cTn>
                                        <p:tgtEl>
                                          <p:spTgt spid="3"/>
                                        </p:tgtEl>
                                      </p:cBhvr>
                                      <p:to x="100000" y="100000"/>
                                    </p:animScale>
                                    <p:animScale>
                                      <p:cBhvr>
                                        <p:cTn id="21" dur="26">
                                          <p:stCondLst>
                                            <p:cond delay="1642"/>
                                          </p:stCondLst>
                                        </p:cTn>
                                        <p:tgtEl>
                                          <p:spTgt spid="3"/>
                                        </p:tgtEl>
                                      </p:cBhvr>
                                      <p:to x="100000" y="90000"/>
                                    </p:animScale>
                                    <p:animScale>
                                      <p:cBhvr>
                                        <p:cTn id="22" dur="166" decel="50000">
                                          <p:stCondLst>
                                            <p:cond delay="1668"/>
                                          </p:stCondLst>
                                        </p:cTn>
                                        <p:tgtEl>
                                          <p:spTgt spid="3"/>
                                        </p:tgtEl>
                                      </p:cBhvr>
                                      <p:to x="100000" y="100000"/>
                                    </p:animScale>
                                    <p:animScale>
                                      <p:cBhvr>
                                        <p:cTn id="23" dur="26">
                                          <p:stCondLst>
                                            <p:cond delay="1808"/>
                                          </p:stCondLst>
                                        </p:cTn>
                                        <p:tgtEl>
                                          <p:spTgt spid="3"/>
                                        </p:tgtEl>
                                      </p:cBhvr>
                                      <p:to x="100000" y="95000"/>
                                    </p:animScale>
                                    <p:animScale>
                                      <p:cBhvr>
                                        <p:cTn id="24"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571480"/>
            <a:ext cx="7772400" cy="1357322"/>
          </a:xfrm>
        </p:spPr>
        <p:txBody>
          <a:bodyPr/>
          <a:lstStyle/>
          <a:p>
            <a:pPr algn="ctr"/>
            <a:r>
              <a:rPr lang="kk-KZ" dirty="0" smtClean="0">
                <a:solidFill>
                  <a:schemeClr val="bg1"/>
                </a:solidFill>
                <a:latin typeface="Times New Roman" pitchFamily="18" charset="0"/>
                <a:cs typeface="Times New Roman" pitchFamily="18" charset="0"/>
              </a:rPr>
              <a:t>Сабақтың мақсаттары:</a:t>
            </a:r>
            <a:endParaRPr lang="ru-RU"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a:xfrm>
            <a:off x="530352" y="2214554"/>
            <a:ext cx="7772400" cy="4000528"/>
          </a:xfrm>
        </p:spPr>
        <p:txBody>
          <a:bodyPr>
            <a:noAutofit/>
          </a:bodyPr>
          <a:lstStyle/>
          <a:p>
            <a:r>
              <a:rPr lang="kk-KZ" sz="3000" dirty="0" smtClean="0">
                <a:solidFill>
                  <a:schemeClr val="bg1"/>
                </a:solidFill>
              </a:rPr>
              <a:t>	</a:t>
            </a:r>
            <a:r>
              <a:rPr lang="kk-KZ" sz="2800" dirty="0" smtClean="0">
                <a:solidFill>
                  <a:schemeClr val="bg1"/>
                </a:solidFill>
                <a:latin typeface="Times New Roman" pitchFamily="18" charset="0"/>
                <a:cs typeface="Times New Roman" pitchFamily="18" charset="0"/>
              </a:rPr>
              <a:t>Барлық оқушылар:</a:t>
            </a:r>
            <a:r>
              <a:rPr lang="kk-KZ" sz="2800" b="1" dirty="0" smtClean="0">
                <a:solidFill>
                  <a:schemeClr val="bg1"/>
                </a:solidFill>
                <a:latin typeface="Times New Roman" pitchFamily="18" charset="0"/>
                <a:cs typeface="Times New Roman" pitchFamily="18" charset="0"/>
              </a:rPr>
              <a:t> </a:t>
            </a:r>
          </a:p>
          <a:p>
            <a:r>
              <a:rPr lang="kk-KZ" sz="2800" b="1" dirty="0" smtClean="0">
                <a:solidFill>
                  <a:schemeClr val="bg1"/>
                </a:solidFill>
                <a:latin typeface="Times New Roman" pitchFamily="18" charset="0"/>
                <a:cs typeface="Times New Roman" pitchFamily="18" charset="0"/>
              </a:rPr>
              <a:t>			сөзді тыңдайды, түсінеді.</a:t>
            </a:r>
            <a:endParaRPr lang="kk-KZ" sz="2800" dirty="0" smtClean="0">
              <a:solidFill>
                <a:schemeClr val="bg1"/>
              </a:solidFill>
              <a:latin typeface="Times New Roman" pitchFamily="18" charset="0"/>
              <a:cs typeface="Times New Roman" pitchFamily="18" charset="0"/>
            </a:endParaRPr>
          </a:p>
          <a:p>
            <a:r>
              <a:rPr lang="kk-KZ" sz="2800" dirty="0" smtClean="0">
                <a:solidFill>
                  <a:schemeClr val="bg1"/>
                </a:solidFill>
                <a:latin typeface="Times New Roman" pitchFamily="18" charset="0"/>
                <a:cs typeface="Times New Roman" pitchFamily="18" charset="0"/>
              </a:rPr>
              <a:t>	Көбі:</a:t>
            </a:r>
            <a:r>
              <a:rPr lang="kk-KZ" sz="2800" b="1" dirty="0" smtClean="0">
                <a:solidFill>
                  <a:schemeClr val="bg1"/>
                </a:solidFill>
                <a:latin typeface="Times New Roman" pitchFamily="18" charset="0"/>
                <a:cs typeface="Times New Roman" pitchFamily="18" charset="0"/>
              </a:rPr>
              <a:t> </a:t>
            </a:r>
          </a:p>
          <a:p>
            <a:r>
              <a:rPr lang="kk-KZ" sz="2800" b="1" dirty="0" smtClean="0">
                <a:solidFill>
                  <a:schemeClr val="bg1"/>
                </a:solidFill>
                <a:latin typeface="Times New Roman" pitchFamily="18" charset="0"/>
                <a:cs typeface="Times New Roman" pitchFamily="18" charset="0"/>
              </a:rPr>
              <a:t>			басқалардың айтқынын 				тыңдай алады.</a:t>
            </a:r>
            <a:endParaRPr lang="kk-KZ" sz="2800" dirty="0" smtClean="0">
              <a:solidFill>
                <a:schemeClr val="bg1"/>
              </a:solidFill>
              <a:latin typeface="Times New Roman" pitchFamily="18" charset="0"/>
              <a:cs typeface="Times New Roman" pitchFamily="18" charset="0"/>
            </a:endParaRPr>
          </a:p>
          <a:p>
            <a:r>
              <a:rPr lang="kk-KZ" sz="2800" dirty="0" smtClean="0">
                <a:solidFill>
                  <a:schemeClr val="bg1"/>
                </a:solidFill>
                <a:latin typeface="Times New Roman" pitchFamily="18" charset="0"/>
                <a:cs typeface="Times New Roman" pitchFamily="18" charset="0"/>
              </a:rPr>
              <a:t>	Кейбіреулері: </a:t>
            </a:r>
          </a:p>
          <a:p>
            <a:r>
              <a:rPr lang="kk-KZ" sz="2800" b="1" dirty="0" smtClean="0">
                <a:solidFill>
                  <a:schemeClr val="bg1"/>
                </a:solidFill>
                <a:latin typeface="Times New Roman" pitchFamily="18" charset="0"/>
                <a:cs typeface="Times New Roman" pitchFamily="18" charset="0"/>
              </a:rPr>
              <a:t>			бірнеше сөздермен </a:t>
            </a:r>
          </a:p>
          <a:p>
            <a:r>
              <a:rPr lang="kk-KZ" sz="2800" b="1" dirty="0" smtClean="0">
                <a:solidFill>
                  <a:schemeClr val="bg1"/>
                </a:solidFill>
                <a:latin typeface="Times New Roman" pitchFamily="18" charset="0"/>
                <a:cs typeface="Times New Roman" pitchFamily="18" charset="0"/>
              </a:rPr>
              <a:t>			өз ойларын айта алады.</a:t>
            </a:r>
            <a:br>
              <a:rPr lang="kk-KZ" sz="2800" b="1" dirty="0" smtClean="0">
                <a:solidFill>
                  <a:schemeClr val="bg1"/>
                </a:solidFill>
                <a:latin typeface="Times New Roman" pitchFamily="18" charset="0"/>
                <a:cs typeface="Times New Roman" pitchFamily="18" charset="0"/>
              </a:rPr>
            </a:br>
            <a:endParaRPr lang="ru-RU" sz="2800" dirty="0">
              <a:solidFill>
                <a:schemeClr val="bg1"/>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solidFill>
                  <a:schemeClr val="bg1"/>
                </a:solidFill>
                <a:latin typeface="Times New Roman" pitchFamily="18" charset="0"/>
                <a:cs typeface="Times New Roman" pitchFamily="18" charset="0"/>
              </a:rPr>
              <a:t>Жетістік критерийлері:</a:t>
            </a:r>
            <a:endParaRPr lang="ru-RU"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a:xfrm>
            <a:off x="530352" y="2704664"/>
            <a:ext cx="7970738" cy="3296104"/>
          </a:xfrm>
        </p:spPr>
        <p:txBody>
          <a:bodyPr>
            <a:normAutofit/>
          </a:bodyPr>
          <a:lstStyle/>
          <a:p>
            <a:r>
              <a:rPr lang="kk-KZ" dirty="0" smtClean="0">
                <a:solidFill>
                  <a:schemeClr val="bg1"/>
                </a:solidFill>
                <a:latin typeface="Times New Roman" pitchFamily="18" charset="0"/>
                <a:cs typeface="Times New Roman" pitchFamily="18" charset="0"/>
              </a:rPr>
              <a:t>	Әдеби жанрларды біледі және мәтіннің әңгіме/ертегі немесе ән екенін анықтай алады.</a:t>
            </a:r>
          </a:p>
          <a:p>
            <a:r>
              <a:rPr lang="kk-KZ" dirty="0" smtClean="0">
                <a:solidFill>
                  <a:schemeClr val="bg1"/>
                </a:solidFill>
                <a:latin typeface="Times New Roman" pitchFamily="18" charset="0"/>
                <a:cs typeface="Times New Roman" pitchFamily="18" charset="0"/>
              </a:rPr>
              <a:t>	Берілген материалдағы мәселені анық, түсінікті сөйлеуі арқылы жеткізе алады.</a:t>
            </a:r>
          </a:p>
          <a:p>
            <a:endParaRPr lang="kk-KZ" dirty="0" smtClean="0">
              <a:solidFill>
                <a:schemeClr val="bg1"/>
              </a:solidFill>
              <a:latin typeface="Times New Roman" pitchFamily="18" charset="0"/>
              <a:cs typeface="Times New Roman" pitchFamily="18" charset="0"/>
            </a:endParaRPr>
          </a:p>
          <a:p>
            <a:endParaRPr lang="kk-KZ" dirty="0" smtClean="0">
              <a:solidFill>
                <a:schemeClr val="bg1"/>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сергіту.jpeg"/>
          <p:cNvPicPr>
            <a:picLocks noChangeAspect="1"/>
          </p:cNvPicPr>
          <p:nvPr/>
        </p:nvPicPr>
        <p:blipFill>
          <a:blip r:embed="rId2" cstate="print"/>
          <a:stretch>
            <a:fillRect/>
          </a:stretch>
        </p:blipFill>
        <p:spPr>
          <a:xfrm>
            <a:off x="5227801" y="2214554"/>
            <a:ext cx="3430443" cy="3500452"/>
          </a:xfrm>
          <a:prstGeom prst="ellipse">
            <a:avLst/>
          </a:prstGeom>
          <a:ln>
            <a:noFill/>
          </a:ln>
          <a:effectLst>
            <a:softEdge rad="112500"/>
          </a:effectLst>
          <a:scene3d>
            <a:camera prst="perspectiveBelow"/>
            <a:lightRig rig="threePt" dir="t"/>
          </a:scene3d>
        </p:spPr>
      </p:pic>
      <p:sp>
        <p:nvSpPr>
          <p:cNvPr id="2" name="Заголовок 1"/>
          <p:cNvSpPr>
            <a:spLocks noGrp="1"/>
          </p:cNvSpPr>
          <p:nvPr>
            <p:ph type="title"/>
          </p:nvPr>
        </p:nvSpPr>
        <p:spPr>
          <a:xfrm>
            <a:off x="530352" y="571480"/>
            <a:ext cx="8042176" cy="1071570"/>
          </a:xfrm>
        </p:spPr>
        <p:txBody>
          <a:bodyPr/>
          <a:lstStyle/>
          <a:p>
            <a:pPr algn="ctr"/>
            <a:r>
              <a:rPr lang="kk-KZ" i="1" dirty="0" smtClean="0">
                <a:solidFill>
                  <a:schemeClr val="bg1"/>
                </a:solidFill>
                <a:latin typeface="Times New Roman" pitchFamily="18" charset="0"/>
                <a:cs typeface="Times New Roman" pitchFamily="18" charset="0"/>
              </a:rPr>
              <a:t>Сергіту сәті</a:t>
            </a:r>
            <a:endParaRPr lang="ru-RU" i="1"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a:xfrm>
            <a:off x="530352" y="1928802"/>
            <a:ext cx="7772400" cy="4429156"/>
          </a:xfrm>
        </p:spPr>
        <p:txBody>
          <a:bodyPr>
            <a:noAutofit/>
          </a:bodyPr>
          <a:lstStyle/>
          <a:p>
            <a:r>
              <a:rPr lang="kk-KZ" sz="3600" b="1" dirty="0" smtClean="0">
                <a:solidFill>
                  <a:schemeClr val="bg1"/>
                </a:solidFill>
                <a:latin typeface="Times New Roman" pitchFamily="18" charset="0"/>
                <a:cs typeface="Times New Roman" pitchFamily="18" charset="0"/>
              </a:rPr>
              <a:t>Күніміз жарық болсын.</a:t>
            </a:r>
          </a:p>
          <a:p>
            <a:r>
              <a:rPr lang="kk-KZ" sz="3600" b="1" dirty="0" smtClean="0">
                <a:solidFill>
                  <a:schemeClr val="bg1"/>
                </a:solidFill>
                <a:latin typeface="Times New Roman" pitchFamily="18" charset="0"/>
                <a:cs typeface="Times New Roman" pitchFamily="18" charset="0"/>
              </a:rPr>
              <a:t>Аспанымыз ашық болсын.</a:t>
            </a:r>
          </a:p>
          <a:p>
            <a:r>
              <a:rPr lang="kk-KZ" sz="3600" b="1" dirty="0" smtClean="0">
                <a:solidFill>
                  <a:schemeClr val="bg1"/>
                </a:solidFill>
                <a:latin typeface="Times New Roman" pitchFamily="18" charset="0"/>
                <a:cs typeface="Times New Roman" pitchFamily="18" charset="0"/>
              </a:rPr>
              <a:t>Деніміз сау болсын.</a:t>
            </a:r>
          </a:p>
          <a:p>
            <a:r>
              <a:rPr lang="kk-KZ" sz="3600" b="1" dirty="0" smtClean="0">
                <a:solidFill>
                  <a:schemeClr val="bg1"/>
                </a:solidFill>
                <a:latin typeface="Times New Roman" pitchFamily="18" charset="0"/>
                <a:cs typeface="Times New Roman" pitchFamily="18" charset="0"/>
              </a:rPr>
              <a:t>Елімізде тыныштық болсын.</a:t>
            </a:r>
            <a:endParaRPr lang="ru-RU" sz="3600" b="1" dirty="0">
              <a:solidFill>
                <a:schemeClr val="bg1"/>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p:cNvSpPr/>
          <p:nvPr/>
        </p:nvSpPr>
        <p:spPr>
          <a:xfrm>
            <a:off x="4357686" y="2357430"/>
            <a:ext cx="2571768" cy="1285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Қазақстан</a:t>
            </a:r>
          </a:p>
          <a:p>
            <a:pPr algn="ctr"/>
            <a:r>
              <a:rPr lang="kk-KZ" dirty="0" smtClean="0"/>
              <a:t>Республикасында</a:t>
            </a:r>
            <a:endParaRPr lang="ru-RU" dirty="0"/>
          </a:p>
        </p:txBody>
      </p:sp>
      <p:sp>
        <p:nvSpPr>
          <p:cNvPr id="2" name="Заголовок 1"/>
          <p:cNvSpPr>
            <a:spLocks noGrp="1"/>
          </p:cNvSpPr>
          <p:nvPr>
            <p:ph type="title"/>
          </p:nvPr>
        </p:nvSpPr>
        <p:spPr/>
        <p:txBody>
          <a:bodyPr/>
          <a:lstStyle/>
          <a:p>
            <a:pPr algn="ctr"/>
            <a:r>
              <a:rPr lang="kk-KZ" dirty="0" smtClean="0">
                <a:solidFill>
                  <a:schemeClr val="bg1"/>
                </a:solidFill>
                <a:latin typeface="Times New Roman" pitchFamily="18" charset="0"/>
                <a:cs typeface="Times New Roman" pitchFamily="18" charset="0"/>
              </a:rPr>
              <a:t>Тілдік ортаға шығу</a:t>
            </a:r>
            <a:br>
              <a:rPr lang="kk-KZ" dirty="0" smtClean="0">
                <a:solidFill>
                  <a:schemeClr val="bg1"/>
                </a:solidFill>
                <a:latin typeface="Times New Roman" pitchFamily="18" charset="0"/>
                <a:cs typeface="Times New Roman" pitchFamily="18" charset="0"/>
              </a:rPr>
            </a:br>
            <a:r>
              <a:rPr lang="kk-KZ" dirty="0" smtClean="0">
                <a:solidFill>
                  <a:schemeClr val="bg1"/>
                </a:solidFill>
                <a:latin typeface="Times New Roman" pitchFamily="18" charset="0"/>
                <a:cs typeface="Times New Roman" pitchFamily="18" charset="0"/>
              </a:rPr>
              <a:t>(сұрақтар)</a:t>
            </a:r>
            <a:endParaRPr lang="ru-RU"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a:xfrm>
            <a:off x="500034" y="2714620"/>
            <a:ext cx="8113614" cy="3796170"/>
          </a:xfrm>
        </p:spPr>
        <p:txBody>
          <a:bodyPr>
            <a:normAutofit fontScale="77500" lnSpcReduction="20000"/>
          </a:bodyPr>
          <a:lstStyle/>
          <a:p>
            <a:pPr marL="457200" indent="-457200"/>
            <a:r>
              <a:rPr lang="kk-KZ" dirty="0" smtClean="0"/>
              <a:t>1. Біз қай Республикада тұрамыз?</a:t>
            </a:r>
          </a:p>
          <a:p>
            <a:pPr marL="457200" indent="-457200"/>
            <a:endParaRPr lang="kk-KZ" dirty="0" smtClean="0"/>
          </a:p>
          <a:p>
            <a:pPr marL="457200" indent="-457200"/>
            <a:endParaRPr lang="kk-KZ" dirty="0" smtClean="0"/>
          </a:p>
          <a:p>
            <a:pPr marL="457200" indent="-457200"/>
            <a:endParaRPr lang="kk-KZ" dirty="0" smtClean="0"/>
          </a:p>
          <a:p>
            <a:pPr marL="457200" indent="-457200"/>
            <a:r>
              <a:rPr lang="kk-KZ" dirty="0" smtClean="0"/>
              <a:t>2. Біздің астанамыз қай қала?</a:t>
            </a:r>
          </a:p>
          <a:p>
            <a:pPr marL="457200" indent="-457200"/>
            <a:endParaRPr lang="kk-KZ" dirty="0" smtClean="0"/>
          </a:p>
          <a:p>
            <a:pPr marL="457200" indent="-457200"/>
            <a:endParaRPr lang="kk-KZ" dirty="0" smtClean="0"/>
          </a:p>
          <a:p>
            <a:pPr marL="457200" indent="-457200"/>
            <a:r>
              <a:rPr lang="kk-KZ" dirty="0" smtClean="0"/>
              <a:t>3. Астана дегенде көз алдарына не келеді?</a:t>
            </a:r>
          </a:p>
          <a:p>
            <a:pPr marL="457200" indent="-457200"/>
            <a:endParaRPr lang="kk-KZ" dirty="0" smtClean="0"/>
          </a:p>
          <a:p>
            <a:pPr marL="457200" indent="-457200"/>
            <a:r>
              <a:rPr lang="kk-KZ" dirty="0" smtClean="0"/>
              <a:t>4. Ал, Алматы қаласы немен ерекшеленеді?</a:t>
            </a:r>
          </a:p>
          <a:p>
            <a:pPr marL="457200" indent="-457200"/>
            <a:endParaRPr lang="kk-KZ" dirty="0" smtClean="0"/>
          </a:p>
          <a:p>
            <a:pPr marL="457200" indent="-457200"/>
            <a:endParaRPr lang="kk-KZ" dirty="0" smtClean="0"/>
          </a:p>
          <a:p>
            <a:pPr marL="457200" indent="-457200"/>
            <a:r>
              <a:rPr lang="kk-KZ" dirty="0" smtClean="0"/>
              <a:t>							</a:t>
            </a:r>
            <a:endParaRPr lang="ru-RU" dirty="0"/>
          </a:p>
        </p:txBody>
      </p:sp>
      <p:sp>
        <p:nvSpPr>
          <p:cNvPr id="7" name="Овал 6"/>
          <p:cNvSpPr/>
          <p:nvPr/>
        </p:nvSpPr>
        <p:spPr>
          <a:xfrm>
            <a:off x="3357554" y="3286124"/>
            <a:ext cx="2571768" cy="1285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Астана</a:t>
            </a:r>
          </a:p>
          <a:p>
            <a:pPr algn="ctr"/>
            <a:r>
              <a:rPr lang="kk-KZ" dirty="0" smtClean="0"/>
              <a:t>қаласы</a:t>
            </a:r>
            <a:endParaRPr lang="ru-RU" dirty="0"/>
          </a:p>
        </p:txBody>
      </p:sp>
      <p:sp>
        <p:nvSpPr>
          <p:cNvPr id="8" name="Овал 7"/>
          <p:cNvSpPr/>
          <p:nvPr/>
        </p:nvSpPr>
        <p:spPr>
          <a:xfrm>
            <a:off x="4786314" y="4071942"/>
            <a:ext cx="2571768" cy="1285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Бәйтерек, Пирамида, Ханшатыр</a:t>
            </a:r>
            <a:endParaRPr lang="ru-RU" dirty="0"/>
          </a:p>
        </p:txBody>
      </p:sp>
      <p:sp>
        <p:nvSpPr>
          <p:cNvPr id="9" name="Овал 8"/>
          <p:cNvSpPr/>
          <p:nvPr/>
        </p:nvSpPr>
        <p:spPr>
          <a:xfrm>
            <a:off x="2857488" y="5286388"/>
            <a:ext cx="2571768" cy="1285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Алмалармен</a:t>
            </a:r>
            <a:endParaRPr lang="ru-RU" dirty="0"/>
          </a:p>
        </p:txBody>
      </p:sp>
    </p:spTree>
    <p:custDataLst>
      <p:tags r:id="rId1"/>
    </p:custData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000108"/>
            <a:ext cx="7786742" cy="2071702"/>
          </a:xfrm>
        </p:spPr>
        <p:txBody>
          <a:bodyPr/>
          <a:lstStyle/>
          <a:p>
            <a:pPr algn="ctr"/>
            <a:r>
              <a:rPr lang="kk-KZ" dirty="0" smtClean="0"/>
              <a:t/>
            </a:r>
            <a:br>
              <a:rPr lang="kk-KZ" dirty="0" smtClean="0"/>
            </a:br>
            <a:r>
              <a:rPr lang="kk-KZ" dirty="0" smtClean="0"/>
              <a:t/>
            </a:r>
            <a:br>
              <a:rPr lang="kk-KZ" dirty="0" smtClean="0"/>
            </a:br>
            <a:r>
              <a:rPr lang="kk-KZ" dirty="0" smtClean="0"/>
              <a:t> </a:t>
            </a:r>
            <a:r>
              <a:rPr lang="kk-KZ" i="1" u="sng" dirty="0" smtClean="0">
                <a:solidFill>
                  <a:schemeClr val="bg1"/>
                </a:solidFill>
                <a:latin typeface="Times New Roman" pitchFamily="18" charset="0"/>
                <a:cs typeface="Times New Roman" pitchFamily="18" charset="0"/>
              </a:rPr>
              <a:t>Бейнеүзік </a:t>
            </a:r>
            <a:br>
              <a:rPr lang="kk-KZ" i="1" u="sng" dirty="0" smtClean="0">
                <a:solidFill>
                  <a:schemeClr val="bg1"/>
                </a:solidFill>
                <a:latin typeface="Times New Roman" pitchFamily="18" charset="0"/>
                <a:cs typeface="Times New Roman" pitchFamily="18" charset="0"/>
              </a:rPr>
            </a:br>
            <a:r>
              <a:rPr lang="kk-KZ" i="1" u="sng" dirty="0" smtClean="0">
                <a:solidFill>
                  <a:schemeClr val="bg1"/>
                </a:solidFill>
                <a:latin typeface="Times New Roman" pitchFamily="18" charset="0"/>
                <a:cs typeface="Times New Roman" pitchFamily="18" charset="0"/>
              </a:rPr>
              <a:t>“Астана – әлем қала”</a:t>
            </a:r>
            <a:endParaRPr lang="ru-RU" i="1" u="sng" dirty="0">
              <a:solidFill>
                <a:schemeClr val="bg1"/>
              </a:solidFill>
              <a:latin typeface="Times New Roman" pitchFamily="18" charset="0"/>
              <a:cs typeface="Times New Roman" pitchFamily="18" charset="0"/>
            </a:endParaRPr>
          </a:p>
        </p:txBody>
      </p:sp>
      <p:sp>
        <p:nvSpPr>
          <p:cNvPr id="3" name="Текст 2"/>
          <p:cNvSpPr>
            <a:spLocks noGrp="1"/>
          </p:cNvSpPr>
          <p:nvPr>
            <p:ph type="body" idx="1"/>
          </p:nvPr>
        </p:nvSpPr>
        <p:spPr>
          <a:xfrm>
            <a:off x="642910" y="2714620"/>
            <a:ext cx="7772400" cy="1509712"/>
          </a:xfrm>
        </p:spPr>
        <p:txBody>
          <a:bodyPr/>
          <a:lstStyle/>
          <a:p>
            <a:endParaRPr lang="ru-RU" dirty="0"/>
          </a:p>
        </p:txBody>
      </p:sp>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ак.jpeg"/>
          <p:cNvPicPr>
            <a:picLocks noChangeAspect="1"/>
          </p:cNvPicPr>
          <p:nvPr/>
        </p:nvPicPr>
        <p:blipFill>
          <a:blip r:embed="rId2" cstate="print"/>
          <a:stretch>
            <a:fillRect/>
          </a:stretch>
        </p:blipFill>
        <p:spPr>
          <a:xfrm>
            <a:off x="642910" y="928670"/>
            <a:ext cx="7929586" cy="5221923"/>
          </a:xfrm>
          <a:prstGeom prst="rect">
            <a:avLst/>
          </a:prstGeom>
          <a:ln>
            <a:noFill/>
          </a:ln>
          <a:effectLst>
            <a:outerShdw blurRad="190500" algn="tl" rotWithShape="0">
              <a:srgbClr val="000000">
                <a:alpha val="70000"/>
              </a:srgbClr>
            </a:outerShdw>
          </a:effectLst>
        </p:spPr>
      </p:pic>
      <p:sp>
        <p:nvSpPr>
          <p:cNvPr id="4" name="Выноска-облако 3"/>
          <p:cNvSpPr/>
          <p:nvPr/>
        </p:nvSpPr>
        <p:spPr>
          <a:xfrm>
            <a:off x="5857884" y="1714488"/>
            <a:ext cx="2714644" cy="171451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i="1" u="sng" dirty="0" smtClean="0">
                <a:solidFill>
                  <a:srgbClr val="FF0000"/>
                </a:solidFill>
              </a:rPr>
              <a:t>Ақорда</a:t>
            </a:r>
            <a:endParaRPr lang="ru-RU" sz="3200" b="1" i="1" u="sng" dirty="0">
              <a:solidFill>
                <a:srgbClr val="FF0000"/>
              </a:solidFill>
            </a:endParaRPr>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ме.jpeg"/>
          <p:cNvPicPr>
            <a:picLocks noChangeAspect="1"/>
          </p:cNvPicPr>
          <p:nvPr/>
        </p:nvPicPr>
        <p:blipFill>
          <a:blip r:embed="rId2" cstate="print"/>
          <a:stretch>
            <a:fillRect/>
          </a:stretch>
        </p:blipFill>
        <p:spPr>
          <a:xfrm>
            <a:off x="500034" y="571480"/>
            <a:ext cx="8286808" cy="5650096"/>
          </a:xfrm>
          <a:prstGeom prst="rect">
            <a:avLst/>
          </a:prstGeom>
        </p:spPr>
      </p:pic>
      <p:sp>
        <p:nvSpPr>
          <p:cNvPr id="3" name="Выноска-облако 2"/>
          <p:cNvSpPr/>
          <p:nvPr/>
        </p:nvSpPr>
        <p:spPr>
          <a:xfrm>
            <a:off x="6286512" y="5357826"/>
            <a:ext cx="2286016" cy="1214446"/>
          </a:xfrm>
          <a:prstGeom prst="cloudCallout">
            <a:avLst>
              <a:gd name="adj1" fmla="val -48575"/>
              <a:gd name="adj2" fmla="val -552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i="1" u="sng" dirty="0" smtClean="0">
                <a:solidFill>
                  <a:srgbClr val="FF0000"/>
                </a:solidFill>
                <a:latin typeface="Times New Roman" pitchFamily="18" charset="0"/>
                <a:cs typeface="Times New Roman" pitchFamily="18" charset="0"/>
              </a:rPr>
              <a:t>Мешіт</a:t>
            </a:r>
            <a:endParaRPr lang="ru-RU" sz="3200" b="1" i="1" u="sng" dirty="0">
              <a:solidFill>
                <a:srgbClr val="FF0000"/>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7.2|2.5|1.4|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scene3d>
          <a:camera prst="orthographicFront"/>
          <a:lightRig rig="threePt" dir="t"/>
        </a:scene3d>
        <a:sp3d extrusionH="57150">
          <a:extrusionClr>
            <a:schemeClr val="bg1"/>
          </a:extrusionClr>
        </a:sp3d>
      </a:bodyP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TotalTime>
  <Words>316</Words>
  <Application>Microsoft Office PowerPoint</Application>
  <PresentationFormat>Экран (4:3)</PresentationFormat>
  <Paragraphs>94</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Поток</vt:lpstr>
      <vt:lpstr>«Моховое негізгі мектебі» Коммуналдық мемлекеттік мекеме</vt:lpstr>
      <vt:lpstr>                                                  Осы сабақтың қол жеткізілетін оқу мақсаттары:     1. Ертегі жанрларын түсінеді, ажыратады/айтады.    2. Анық сөйлеу арқылы, мәселені түсінгенін көрсетеді.    3. Тыңдаған/оқыған материал негізінде жазу.    4. Берілген тақырыбы бойынша сөйлеу.</vt:lpstr>
      <vt:lpstr>Сабақтың мақсаттары:</vt:lpstr>
      <vt:lpstr>Жетістік критерийлері:</vt:lpstr>
      <vt:lpstr>Сергіту сәті</vt:lpstr>
      <vt:lpstr>Тілдік ортаға шығу (сұрақтар)</vt:lpstr>
      <vt:lpstr>   Бейнеүзік  “Астана – әлем қала”</vt:lpstr>
      <vt:lpstr>Слайд 8</vt:lpstr>
      <vt:lpstr>Слайд 9</vt:lpstr>
      <vt:lpstr>Слайд 10</vt:lpstr>
      <vt:lpstr>Слайд 11</vt:lpstr>
      <vt:lpstr>Слайд 12</vt:lpstr>
      <vt:lpstr>Слайд 13</vt:lpstr>
      <vt:lpstr>Слайд 14</vt:lpstr>
      <vt:lpstr>Алма мен Бәйтерек</vt:lpstr>
      <vt:lpstr>Бөлінген топтарға сұрақтар</vt:lpstr>
      <vt:lpstr>Ертегіні оқу</vt:lpstr>
      <vt:lpstr>Сұрақ-жауап тәсілі</vt:lpstr>
      <vt:lpstr>Сөздік диктанты</vt:lpstr>
      <vt:lpstr>Рефлексия</vt:lpstr>
      <vt:lpstr>Бағалау критерийлері</vt:lpstr>
      <vt:lpstr>Үй жұмысы</vt:lpstr>
      <vt:lpstr>Слайд 23</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Асхат</dc:creator>
  <cp:lastModifiedBy>User</cp:lastModifiedBy>
  <cp:revision>19</cp:revision>
  <dcterms:created xsi:type="dcterms:W3CDTF">2017-01-11T13:14:13Z</dcterms:created>
  <dcterms:modified xsi:type="dcterms:W3CDTF">2017-02-11T03:47:26Z</dcterms:modified>
</cp:coreProperties>
</file>